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426" r:id="rId2"/>
    <p:sldId id="463" r:id="rId3"/>
    <p:sldId id="464" r:id="rId4"/>
    <p:sldId id="420" r:id="rId5"/>
    <p:sldId id="421" r:id="rId6"/>
    <p:sldId id="453" r:id="rId7"/>
    <p:sldId id="408" r:id="rId8"/>
    <p:sldId id="409" r:id="rId9"/>
    <p:sldId id="419" r:id="rId10"/>
    <p:sldId id="257" r:id="rId11"/>
    <p:sldId id="258" r:id="rId12"/>
    <p:sldId id="259" r:id="rId13"/>
    <p:sldId id="260" r:id="rId14"/>
    <p:sldId id="261" r:id="rId15"/>
    <p:sldId id="262" r:id="rId16"/>
    <p:sldId id="410" r:id="rId17"/>
    <p:sldId id="461" r:id="rId18"/>
    <p:sldId id="415" r:id="rId19"/>
    <p:sldId id="396" r:id="rId20"/>
    <p:sldId id="385" r:id="rId21"/>
    <p:sldId id="386" r:id="rId22"/>
    <p:sldId id="267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38"/>
    <p:restoredTop sz="96327"/>
  </p:normalViewPr>
  <p:slideViewPr>
    <p:cSldViewPr>
      <p:cViewPr varScale="1">
        <p:scale>
          <a:sx n="123" d="100"/>
          <a:sy n="123" d="100"/>
        </p:scale>
        <p:origin x="24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EB7D814-8C25-6844-B4F5-31711A507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186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7D814-8C25-6844-B4F5-31711A5073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0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use python, C, or any other programming language to make a code generator … Today you’d do this with an Arduino like the $3 </a:t>
            </a:r>
            <a:r>
              <a:rPr lang="en-US" dirty="0" err="1"/>
              <a:t>nano</a:t>
            </a:r>
            <a:r>
              <a:rPr lang="en-US" dirty="0"/>
              <a:t> that you each have in the toolkit and we’ll use later. And with a tweak of syntax you could run thee for loops on the Nano .. But how might running the 5 lines behave differently than the 35 lines?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7D814-8C25-6844-B4F5-31711A5073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4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7D814-8C25-6844-B4F5-31711A5073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6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B7D814-8C25-6844-B4F5-31711A5073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9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D8892-0CCD-DD4A-889A-CC4F75FC80AE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9671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E7554-3A44-324C-B2D2-05B3841B23D3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0861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76200"/>
            <a:ext cx="196215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73405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9A5181-E801-2840-9DBD-F7342242ECA0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250094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3810000" cy="232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E9C43A5-2558-274D-8CB2-14F59C48AF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5E8AB-43DA-E841-AA3D-C9C51A48B84F}" type="datetime1">
              <a:rPr lang="en-US" altLang="en-US"/>
              <a:pPr>
                <a:defRPr/>
              </a:pPr>
              <a:t>8/29/22</a:t>
            </a:fld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1FD1E96-2862-444E-9F9B-550D7C6EC0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KSP Protocol Generator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899D662-AC5B-3241-95B8-3D43C643E8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037205-5F94-4A44-9763-9766EC3DBB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736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6902B-3118-A146-9697-38AA2A874BE2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1339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4DB8F-5AFF-C04A-9A86-DED66021CFDC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48966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282504-F411-144B-95D8-B761D9E9B4EF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5925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F4921-F826-4847-9514-18B141A502E5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7897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83EBB9-89DE-B54D-9A4A-AC43905CACA6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5679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857EBF-FBB0-3A47-B7CA-B80B266F71B2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9330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E2EC9-DE0A-E64B-A700-DB97FA4FE774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2102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430EA-DAB4-8F4F-9258-96B4AC5A36FB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787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553200"/>
            <a:ext cx="685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fld id="{D730983A-0103-BC41-ACA5-CC52A0013799}" type="slidenum">
              <a:rPr lang="en-US"/>
              <a:pPr>
                <a:defRPr/>
              </a:pPr>
              <a:t>‹#›</a:t>
            </a:fld>
            <a:endParaRPr 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9DKQPDKB/" TargetMode="External"/><Relationship Id="rId2" Type="http://schemas.openxmlformats.org/officeDocument/2006/relationships/hyperlink" Target="https://www.amazon.com/MakerHawk-3-7-30V-Voltage-Multimeter-Voltmeter/dp/B07FMQZVW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Weller-WE1010NA-Digital-Soldering-Station/dp/B077JDGY1J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A6CE3-07E2-4645-AD36-80EFC6230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0B92-4683-2A42-B09F-6D5C3F933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Apparatus</a:t>
            </a:r>
          </a:p>
          <a:p>
            <a:r>
              <a:rPr lang="en-US" dirty="0"/>
              <a:t>Current sources</a:t>
            </a:r>
          </a:p>
          <a:p>
            <a:r>
              <a:rPr lang="en-US" dirty="0"/>
              <a:t>How dim can an LED glow? A tale from Amgen</a:t>
            </a:r>
          </a:p>
          <a:p>
            <a:r>
              <a:rPr lang="en-US" dirty="0"/>
              <a:t>Lessons learned</a:t>
            </a:r>
          </a:p>
          <a:p>
            <a:r>
              <a:rPr lang="en-US" dirty="0"/>
              <a:t>Electronics Review</a:t>
            </a:r>
          </a:p>
        </p:txBody>
      </p:sp>
    </p:spTree>
    <p:extLst>
      <p:ext uri="{BB962C8B-B14F-4D97-AF65-F5344CB8AC3E}">
        <p14:creationId xmlns:p14="http://schemas.microsoft.com/office/powerpoint/2010/main" val="3964788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>
            <a:extLst>
              <a:ext uri="{FF2B5EF4-FFF2-40B4-BE49-F238E27FC236}">
                <a16:creationId xmlns:a16="http://schemas.microsoft.com/office/drawing/2014/main" id="{5967328F-9850-314D-B7EE-4274EE1A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 dirty="0">
                <a:latin typeface="Times New Roman" panose="02020603050405020304" pitchFamily="18" charset="0"/>
              </a:rPr>
              <a:t>KSP Protocol Generator</a:t>
            </a:r>
          </a:p>
        </p:txBody>
      </p:sp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FDDE66F2-C451-2640-BE86-7BBD0FA4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6A9B39-ACF3-124C-910A-A95A4A70D453}" type="slidenum">
              <a:rPr lang="en-US" altLang="en-US" sz="600">
                <a:latin typeface="Times New Roman" panose="02020603050405020304" pitchFamily="18" charset="0"/>
              </a:rPr>
              <a:pPr/>
              <a:t>10</a:t>
            </a:fld>
            <a:endParaRPr lang="en-US" altLang="en-US" sz="600">
              <a:latin typeface="Times New Roman" panose="02020603050405020304" pitchFamily="18" charset="0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C7C39FFC-9245-FA41-800A-E1CD33921A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Luminescence Reference Plate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787E68D1-92AF-0D46-8E4C-409D822F5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Challenge</a:t>
            </a:r>
          </a:p>
          <a:p>
            <a:pPr lvl="1"/>
            <a:r>
              <a:rPr lang="en-US" altLang="en-US" dirty="0"/>
              <a:t>Commercial luminescence standards are too bright to compare and validate imaging luminometers for SPA</a:t>
            </a:r>
          </a:p>
          <a:p>
            <a:r>
              <a:rPr lang="en-US" altLang="en-US" b="1" dirty="0"/>
              <a:t>Solutions considered</a:t>
            </a:r>
          </a:p>
          <a:p>
            <a:pPr lvl="1"/>
            <a:r>
              <a:rPr lang="en-US" altLang="en-US" dirty="0"/>
              <a:t>Validate the detector with radioactive assay plates</a:t>
            </a:r>
          </a:p>
          <a:p>
            <a:pPr lvl="1"/>
            <a:r>
              <a:rPr lang="en-US" altLang="en-US" dirty="0"/>
              <a:t>LED’s with extremely low current (</a:t>
            </a:r>
            <a:r>
              <a:rPr lang="en-US" altLang="en-US" dirty="0" err="1"/>
              <a:t>pA-nA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Pulse the LEDs (</a:t>
            </a:r>
            <a:r>
              <a:rPr lang="en-US" altLang="en-US" dirty="0" err="1"/>
              <a:t>uA</a:t>
            </a:r>
            <a:r>
              <a:rPr lang="en-US" altLang="en-US" dirty="0"/>
              <a:t> at ~1e-4 duty cycle)</a:t>
            </a:r>
          </a:p>
          <a:p>
            <a:pPr lvl="1"/>
            <a:r>
              <a:rPr lang="en-US" altLang="en-US" dirty="0"/>
              <a:t>Neutral density filters</a:t>
            </a:r>
          </a:p>
        </p:txBody>
      </p:sp>
      <p:pic>
        <p:nvPicPr>
          <p:cNvPr id="8" name="Picture 1032" descr="am4bl">
            <a:extLst>
              <a:ext uri="{FF2B5EF4-FFF2-40B4-BE49-F238E27FC236}">
                <a16:creationId xmlns:a16="http://schemas.microsoft.com/office/drawing/2014/main" id="{B0C923FF-AA50-0842-B65E-2C2C45490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324600"/>
            <a:ext cx="15271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1031">
            <a:extLst>
              <a:ext uri="{FF2B5EF4-FFF2-40B4-BE49-F238E27FC236}">
                <a16:creationId xmlns:a16="http://schemas.microsoft.com/office/drawing/2014/main" id="{79DFE41C-CCB7-7745-86BD-B2FAC4121DD8}"/>
              </a:ext>
            </a:extLst>
          </p:cNvPr>
          <p:cNvGraphicFramePr>
            <a:graphicFrameLocks/>
          </p:cNvGraphicFramePr>
          <p:nvPr/>
        </p:nvGraphicFramePr>
        <p:xfrm>
          <a:off x="152400" y="6092654"/>
          <a:ext cx="1331913" cy="63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3" imgW="6286500" imgH="2971800" progId="Canvas.5.Drawing">
                  <p:embed/>
                </p:oleObj>
              </mc:Choice>
              <mc:Fallback>
                <p:oleObj name="Drawing" r:id="rId3" imgW="6286500" imgH="2971800" progId="Canvas.5.Drawing">
                  <p:embed/>
                  <p:pic>
                    <p:nvPicPr>
                      <p:cNvPr id="9" name="Object 1031">
                        <a:extLst>
                          <a:ext uri="{FF2B5EF4-FFF2-40B4-BE49-F238E27FC236}">
                            <a16:creationId xmlns:a16="http://schemas.microsoft.com/office/drawing/2014/main" id="{79DFE41C-CCB7-7745-86BD-B2FAC4121DD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092654"/>
                        <a:ext cx="1331913" cy="633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326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>
            <a:extLst>
              <a:ext uri="{FF2B5EF4-FFF2-40B4-BE49-F238E27FC236}">
                <a16:creationId xmlns:a16="http://schemas.microsoft.com/office/drawing/2014/main" id="{7B37BFB9-F4BD-4140-BEDA-B313C42F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latin typeface="Times New Roman" panose="02020603050405020304" pitchFamily="18" charset="0"/>
              </a:rPr>
              <a:t>KSP Protocol Generator</a:t>
            </a:r>
          </a:p>
        </p:txBody>
      </p:sp>
      <p:sp>
        <p:nvSpPr>
          <p:cNvPr id="8195" name="Slide Number Placeholder 5">
            <a:extLst>
              <a:ext uri="{FF2B5EF4-FFF2-40B4-BE49-F238E27FC236}">
                <a16:creationId xmlns:a16="http://schemas.microsoft.com/office/drawing/2014/main" id="{71539036-E8C8-8140-9AF8-0EC57A50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589342-F331-4F45-9D36-192FF3444EB0}" type="slidenum">
              <a:rPr lang="en-US" altLang="en-US" sz="600">
                <a:latin typeface="Times New Roman" panose="02020603050405020304" pitchFamily="18" charset="0"/>
              </a:rPr>
              <a:pPr/>
              <a:t>11</a:t>
            </a:fld>
            <a:endParaRPr lang="en-US" altLang="en-US" sz="600">
              <a:latin typeface="Times New Roman" panose="02020603050405020304" pitchFamily="18" charset="0"/>
            </a:endParaRPr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3DD2A509-A971-084B-9BAD-F9C17848F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66700"/>
            <a:ext cx="7772400" cy="762000"/>
          </a:xfrm>
        </p:spPr>
        <p:txBody>
          <a:bodyPr/>
          <a:lstStyle/>
          <a:p>
            <a:r>
              <a:rPr lang="en-US" altLang="en-US"/>
              <a:t>SPA Bead and LED spectra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ABD8F950-9C22-6F47-984F-A35D2CDAA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784600"/>
            <a:ext cx="7772400" cy="2158997"/>
          </a:xfrm>
        </p:spPr>
        <p:txBody>
          <a:bodyPr/>
          <a:lstStyle/>
          <a:p>
            <a:r>
              <a:rPr lang="en-US" altLang="en-US" dirty="0"/>
              <a:t>Safire measured emission spectra of several LEDs by emission scan with deep UV excitation </a:t>
            </a:r>
          </a:p>
          <a:p>
            <a:r>
              <a:rPr lang="en-US" altLang="en-US" dirty="0"/>
              <a:t>LED spectra was independent of current (at least over Safire’s limited dynamic range)</a:t>
            </a:r>
          </a:p>
          <a:p>
            <a:r>
              <a:rPr lang="en-US" altLang="en-US" dirty="0"/>
              <a:t>Blue SPA bead </a:t>
            </a:r>
            <a:r>
              <a:rPr lang="en-US" altLang="en-US" dirty="0" err="1"/>
              <a:t>Em</a:t>
            </a:r>
            <a:r>
              <a:rPr lang="en-US" altLang="en-US" dirty="0"/>
              <a:t> ~ 400-480 nm</a:t>
            </a:r>
          </a:p>
          <a:p>
            <a:r>
              <a:rPr lang="en-US" altLang="en-US" dirty="0"/>
              <a:t>Red SPA bead </a:t>
            </a:r>
            <a:r>
              <a:rPr lang="en-US" altLang="en-US" dirty="0" err="1"/>
              <a:t>Em</a:t>
            </a:r>
            <a:r>
              <a:rPr lang="en-US" altLang="en-US" dirty="0"/>
              <a:t> ~ 612-618 nm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8198" name="Rectangle 5">
            <a:extLst>
              <a:ext uri="{FF2B5EF4-FFF2-40B4-BE49-F238E27FC236}">
                <a16:creationId xmlns:a16="http://schemas.microsoft.com/office/drawing/2014/main" id="{15234363-7ED1-7246-90FA-E54D9D8E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3" y="1704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199" name="Rectangle 8">
            <a:extLst>
              <a:ext uri="{FF2B5EF4-FFF2-40B4-BE49-F238E27FC236}">
                <a16:creationId xmlns:a16="http://schemas.microsoft.com/office/drawing/2014/main" id="{14CF699F-049D-B049-9545-786C3780D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1814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8200" name="Picture 7">
            <a:extLst>
              <a:ext uri="{FF2B5EF4-FFF2-40B4-BE49-F238E27FC236}">
                <a16:creationId xmlns:a16="http://schemas.microsoft.com/office/drawing/2014/main" id="{17E409FC-B6CA-7F43-AD51-3354AE7E8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852488"/>
            <a:ext cx="40100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Rectangle 10">
            <a:extLst>
              <a:ext uri="{FF2B5EF4-FFF2-40B4-BE49-F238E27FC236}">
                <a16:creationId xmlns:a16="http://schemas.microsoft.com/office/drawing/2014/main" id="{72CC4893-91CF-D746-A10E-D96370277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1814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8202" name="Picture 9">
            <a:extLst>
              <a:ext uri="{FF2B5EF4-FFF2-40B4-BE49-F238E27FC236}">
                <a16:creationId xmlns:a16="http://schemas.microsoft.com/office/drawing/2014/main" id="{414F85ED-E89F-C641-B7AE-85609B6BE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62013"/>
            <a:ext cx="40100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32" descr="am4bl">
            <a:extLst>
              <a:ext uri="{FF2B5EF4-FFF2-40B4-BE49-F238E27FC236}">
                <a16:creationId xmlns:a16="http://schemas.microsoft.com/office/drawing/2014/main" id="{6DA911FD-2C99-8245-9095-CDF4F7F8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324600"/>
            <a:ext cx="15271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Object 1031">
            <a:extLst>
              <a:ext uri="{FF2B5EF4-FFF2-40B4-BE49-F238E27FC236}">
                <a16:creationId xmlns:a16="http://schemas.microsoft.com/office/drawing/2014/main" id="{4DE530DC-7FC0-7144-9CFE-6BB81A9DBB68}"/>
              </a:ext>
            </a:extLst>
          </p:cNvPr>
          <p:cNvGraphicFramePr>
            <a:graphicFrameLocks/>
          </p:cNvGraphicFramePr>
          <p:nvPr/>
        </p:nvGraphicFramePr>
        <p:xfrm>
          <a:off x="152400" y="6092654"/>
          <a:ext cx="1331913" cy="63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5" imgW="6286500" imgH="2971800" progId="Canvas.5.Drawing">
                  <p:embed/>
                </p:oleObj>
              </mc:Choice>
              <mc:Fallback>
                <p:oleObj name="Drawing" r:id="rId5" imgW="6286500" imgH="2971800" progId="Canvas.5.Drawing">
                  <p:embed/>
                  <p:pic>
                    <p:nvPicPr>
                      <p:cNvPr id="14" name="Object 1031">
                        <a:extLst>
                          <a:ext uri="{FF2B5EF4-FFF2-40B4-BE49-F238E27FC236}">
                            <a16:creationId xmlns:a16="http://schemas.microsoft.com/office/drawing/2014/main" id="{4DE530DC-7FC0-7144-9CFE-6BB81A9DBB6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092654"/>
                        <a:ext cx="1331913" cy="633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721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>
            <a:extLst>
              <a:ext uri="{FF2B5EF4-FFF2-40B4-BE49-F238E27FC236}">
                <a16:creationId xmlns:a16="http://schemas.microsoft.com/office/drawing/2014/main" id="{47DF8A70-A9E3-0845-8100-F58669B6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latin typeface="Times New Roman" panose="02020603050405020304" pitchFamily="18" charset="0"/>
              </a:rPr>
              <a:t>KSP Protocol Generator</a:t>
            </a:r>
          </a:p>
        </p:txBody>
      </p:sp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927F94BF-3D11-0D4E-97F8-02945495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EA1D1E-3974-FB42-A5AF-D5752E9BA86A}" type="slidenum">
              <a:rPr lang="en-US" altLang="en-US" sz="600">
                <a:latin typeface="Times New Roman" panose="02020603050405020304" pitchFamily="18" charset="0"/>
              </a:rPr>
              <a:pPr/>
              <a:t>12</a:t>
            </a:fld>
            <a:endParaRPr lang="en-US" altLang="en-US" sz="600">
              <a:latin typeface="Times New Roman" panose="02020603050405020304" pitchFamily="18" charset="0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5A0A7ECA-29B0-2F4F-8490-26F0D27E26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altLang="en-US"/>
              <a:t>Dim LEDs</a:t>
            </a: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7A84049C-8DFC-C648-A065-7263064C3C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8000" y="3975100"/>
            <a:ext cx="8128000" cy="3289300"/>
          </a:xfrm>
        </p:spPr>
        <p:txBody>
          <a:bodyPr/>
          <a:lstStyle/>
          <a:p>
            <a:r>
              <a:rPr lang="en-US" altLang="en-US" dirty="0"/>
              <a:t>LED’s are fairly linear current-to-light transducers when above their junction voltage</a:t>
            </a:r>
          </a:p>
          <a:p>
            <a:r>
              <a:rPr lang="en-US" altLang="en-US" dirty="0"/>
              <a:t>Operating near the junction voltage, the output is highly sensitive voltage, temperature, etc. </a:t>
            </a:r>
          </a:p>
          <a:p>
            <a:r>
              <a:rPr lang="en-US" altLang="en-US" dirty="0"/>
              <a:t>The application involves integrated imaging for ~10 sec, so pulsing at low duty cycle can avoid nonlinearities. </a:t>
            </a:r>
          </a:p>
        </p:txBody>
      </p:sp>
      <p:pic>
        <p:nvPicPr>
          <p:cNvPr id="9222" name="Picture 393">
            <a:extLst>
              <a:ext uri="{FF2B5EF4-FFF2-40B4-BE49-F238E27FC236}">
                <a16:creationId xmlns:a16="http://schemas.microsoft.com/office/drawing/2014/main" id="{E64920A5-E73A-9945-B44C-67131491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42808"/>
            <a:ext cx="402272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32" descr="am4bl">
            <a:extLst>
              <a:ext uri="{FF2B5EF4-FFF2-40B4-BE49-F238E27FC236}">
                <a16:creationId xmlns:a16="http://schemas.microsoft.com/office/drawing/2014/main" id="{57226AD5-9177-FE4A-878A-83343F42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324600"/>
            <a:ext cx="15271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1031">
            <a:extLst>
              <a:ext uri="{FF2B5EF4-FFF2-40B4-BE49-F238E27FC236}">
                <a16:creationId xmlns:a16="http://schemas.microsoft.com/office/drawing/2014/main" id="{7DD51622-94CE-FF40-BF04-D871F1FB5054}"/>
              </a:ext>
            </a:extLst>
          </p:cNvPr>
          <p:cNvGraphicFramePr>
            <a:graphicFrameLocks/>
          </p:cNvGraphicFramePr>
          <p:nvPr/>
        </p:nvGraphicFramePr>
        <p:xfrm>
          <a:off x="152400" y="6092654"/>
          <a:ext cx="1331913" cy="63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4" imgW="6286500" imgH="2971800" progId="Canvas.5.Drawing">
                  <p:embed/>
                </p:oleObj>
              </mc:Choice>
              <mc:Fallback>
                <p:oleObj name="Drawing" r:id="rId4" imgW="6286500" imgH="2971800" progId="Canvas.5.Drawing">
                  <p:embed/>
                  <p:pic>
                    <p:nvPicPr>
                      <p:cNvPr id="11" name="Object 1031">
                        <a:extLst>
                          <a:ext uri="{FF2B5EF4-FFF2-40B4-BE49-F238E27FC236}">
                            <a16:creationId xmlns:a16="http://schemas.microsoft.com/office/drawing/2014/main" id="{7DD51622-94CE-FF40-BF04-D871F1FB505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092654"/>
                        <a:ext cx="1331913" cy="633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043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>
            <a:extLst>
              <a:ext uri="{FF2B5EF4-FFF2-40B4-BE49-F238E27FC236}">
                <a16:creationId xmlns:a16="http://schemas.microsoft.com/office/drawing/2014/main" id="{66530FD1-615C-754A-BB4F-39ADA215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latin typeface="Times New Roman" panose="02020603050405020304" pitchFamily="18" charset="0"/>
              </a:rPr>
              <a:t>KSP Protocol Generator</a:t>
            </a:r>
          </a:p>
        </p:txBody>
      </p:sp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F89D104C-611B-274A-BF60-F88603EC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1D7215-09CC-A042-8DE9-A814A73253CE}" type="slidenum">
              <a:rPr lang="en-US" altLang="en-US" sz="600">
                <a:latin typeface="Times New Roman" panose="02020603050405020304" pitchFamily="18" charset="0"/>
              </a:rPr>
              <a:pPr/>
              <a:t>13</a:t>
            </a:fld>
            <a:endParaRPr lang="en-US" altLang="en-US" sz="600">
              <a:latin typeface="Times New Roman" panose="02020603050405020304" pitchFamily="18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CFEA85CD-6555-2743-91F7-170C6622A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95250"/>
            <a:ext cx="7772400" cy="762000"/>
          </a:xfrm>
        </p:spPr>
        <p:txBody>
          <a:bodyPr/>
          <a:lstStyle/>
          <a:p>
            <a:r>
              <a:rPr lang="en-US" altLang="en-US"/>
              <a:t>Flashing lights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AFEA92E2-32AC-A845-AE92-6460881ED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57163" y="952500"/>
            <a:ext cx="2819401" cy="51847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	Electronics Workbench simulation (Demo version) shows a CMOS counter and 2 quad AND gates can generate PCM of 2^8 dynamic range. </a:t>
            </a:r>
          </a:p>
        </p:txBody>
      </p:sp>
      <p:sp>
        <p:nvSpPr>
          <p:cNvPr id="10246" name="Rectangle 5">
            <a:extLst>
              <a:ext uri="{FF2B5EF4-FFF2-40B4-BE49-F238E27FC236}">
                <a16:creationId xmlns:a16="http://schemas.microsoft.com/office/drawing/2014/main" id="{830EF70E-F49E-3E41-BFEE-C98A4D504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42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0247" name="Object 4">
            <a:extLst>
              <a:ext uri="{FF2B5EF4-FFF2-40B4-BE49-F238E27FC236}">
                <a16:creationId xmlns:a16="http://schemas.microsoft.com/office/drawing/2014/main" id="{96DC2FF6-2348-0D42-8AB2-93901CAF5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9363" y="768350"/>
          <a:ext cx="6535737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087600" imgH="13144500" progId="Word.Picture.8">
                  <p:embed/>
                </p:oleObj>
              </mc:Choice>
              <mc:Fallback>
                <p:oleObj r:id="rId2" imgW="15087600" imgH="13144500" progId="Word.Picture.8">
                  <p:embed/>
                  <p:pic>
                    <p:nvPicPr>
                      <p:cNvPr id="10247" name="Object 4">
                        <a:extLst>
                          <a:ext uri="{FF2B5EF4-FFF2-40B4-BE49-F238E27FC236}">
                            <a16:creationId xmlns:a16="http://schemas.microsoft.com/office/drawing/2014/main" id="{96DC2FF6-2348-0D42-8AB2-93901CAF53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9363" y="768350"/>
                        <a:ext cx="6535737" cy="568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25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Date Placeholder 5">
            <a:extLst>
              <a:ext uri="{FF2B5EF4-FFF2-40B4-BE49-F238E27FC236}">
                <a16:creationId xmlns:a16="http://schemas.microsoft.com/office/drawing/2014/main" id="{F6DA104E-08A6-C447-AB5A-DAB37593A8B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94ED80-4E64-FD4E-8A96-AE31A95BDCA6}" type="datetime1">
              <a:rPr lang="en-US" altLang="en-US" sz="600">
                <a:latin typeface="Times New Roman" panose="02020603050405020304" pitchFamily="18" charset="0"/>
              </a:rPr>
              <a:pPr/>
              <a:t>8/29/22</a:t>
            </a:fld>
            <a:endParaRPr lang="en-US" altLang="en-US" sz="600">
              <a:latin typeface="Times New Roman" panose="02020603050405020304" pitchFamily="18" charset="0"/>
            </a:endParaRPr>
          </a:p>
        </p:txBody>
      </p:sp>
      <p:sp>
        <p:nvSpPr>
          <p:cNvPr id="11266" name="Footer Placeholder 6">
            <a:extLst>
              <a:ext uri="{FF2B5EF4-FFF2-40B4-BE49-F238E27FC236}">
                <a16:creationId xmlns:a16="http://schemas.microsoft.com/office/drawing/2014/main" id="{66894F7F-0177-864B-9A51-E84C3D4A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latin typeface="Times New Roman" panose="02020603050405020304" pitchFamily="18" charset="0"/>
              </a:rPr>
              <a:t>KSP Protocol Generator</a:t>
            </a:r>
          </a:p>
        </p:txBody>
      </p:sp>
      <p:sp>
        <p:nvSpPr>
          <p:cNvPr id="11267" name="Slide Number Placeholder 7">
            <a:extLst>
              <a:ext uri="{FF2B5EF4-FFF2-40B4-BE49-F238E27FC236}">
                <a16:creationId xmlns:a16="http://schemas.microsoft.com/office/drawing/2014/main" id="{BBB8786C-6AA9-3746-ABC1-313CF9470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360350-8128-2A41-8664-D38FF8050496}" type="slidenum">
              <a:rPr lang="en-US" altLang="en-US" sz="600">
                <a:latin typeface="Times New Roman" panose="02020603050405020304" pitchFamily="18" charset="0"/>
              </a:rPr>
              <a:pPr/>
              <a:t>14</a:t>
            </a:fld>
            <a:endParaRPr lang="en-US" altLang="en-US" sz="600">
              <a:latin typeface="Times New Roman" panose="02020603050405020304" pitchFamily="18" charset="0"/>
            </a:endParaRPr>
          </a:p>
        </p:txBody>
      </p:sp>
      <p:pic>
        <p:nvPicPr>
          <p:cNvPr id="11268" name="Picture 1055">
            <a:extLst>
              <a:ext uri="{FF2B5EF4-FFF2-40B4-BE49-F238E27FC236}">
                <a16:creationId xmlns:a16="http://schemas.microsoft.com/office/drawing/2014/main" id="{F705DF51-9CE3-2447-A38C-9F55AADDD5F2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0" t="30624" r="14055" b="28339"/>
          <a:stretch>
            <a:fillRect/>
          </a:stretch>
        </p:blipFill>
        <p:spPr>
          <a:xfrm>
            <a:off x="4902200" y="5048250"/>
            <a:ext cx="3949700" cy="1673225"/>
          </a:xfrm>
          <a:noFill/>
        </p:spPr>
      </p:pic>
      <p:sp>
        <p:nvSpPr>
          <p:cNvPr id="11269" name="Rectangle 1046">
            <a:extLst>
              <a:ext uri="{FF2B5EF4-FFF2-40B4-BE49-F238E27FC236}">
                <a16:creationId xmlns:a16="http://schemas.microsoft.com/office/drawing/2014/main" id="{5CA9C4DD-9950-9D4C-B717-FF91E336A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3" y="1939925"/>
            <a:ext cx="3475037" cy="4522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0" name="Rectangle 1026">
            <a:extLst>
              <a:ext uri="{FF2B5EF4-FFF2-40B4-BE49-F238E27FC236}">
                <a16:creationId xmlns:a16="http://schemas.microsoft.com/office/drawing/2014/main" id="{DA16765F-70E3-6F47-ABD6-2FAF0E58B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65113"/>
            <a:ext cx="7772400" cy="762000"/>
          </a:xfrm>
        </p:spPr>
        <p:txBody>
          <a:bodyPr/>
          <a:lstStyle/>
          <a:p>
            <a:r>
              <a:rPr lang="en-US" altLang="en-US" dirty="0"/>
              <a:t>So can a microcontroller </a:t>
            </a:r>
          </a:p>
        </p:txBody>
      </p:sp>
      <p:sp>
        <p:nvSpPr>
          <p:cNvPr id="11271" name="Rectangle 1027">
            <a:extLst>
              <a:ext uri="{FF2B5EF4-FFF2-40B4-BE49-F238E27FC236}">
                <a16:creationId xmlns:a16="http://schemas.microsoft.com/office/drawing/2014/main" id="{C35D5AA0-896F-4A49-8D15-210EF60BE3F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38138" y="912813"/>
            <a:ext cx="6134100" cy="4800600"/>
          </a:xfrm>
        </p:spPr>
        <p:txBody>
          <a:bodyPr/>
          <a:lstStyle/>
          <a:p>
            <a:r>
              <a:rPr lang="en-US" altLang="en-US" sz="2000" dirty="0"/>
              <a:t>Although a Basic Stamp (BS2) costs 100x more ($50), it can be programmed with less solder…</a:t>
            </a:r>
          </a:p>
          <a:p>
            <a:r>
              <a:rPr lang="en-US" altLang="en-US" sz="2000" dirty="0"/>
              <a:t>… and 35 lines of code:</a:t>
            </a:r>
          </a:p>
          <a:p>
            <a:pPr>
              <a:buFontTx/>
              <a:buNone/>
            </a:pPr>
            <a:endParaRPr lang="en-US" altLang="en-US" sz="2000" dirty="0"/>
          </a:p>
        </p:txBody>
      </p:sp>
      <p:pic>
        <p:nvPicPr>
          <p:cNvPr id="11272" name="Picture 1049">
            <a:extLst>
              <a:ext uri="{FF2B5EF4-FFF2-40B4-BE49-F238E27FC236}">
                <a16:creationId xmlns:a16="http://schemas.microsoft.com/office/drawing/2014/main" id="{550BC08F-AB9F-BB4B-BF5A-C9EBC896A3C9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1" t="19882" r="16112" b="21025"/>
          <a:stretch>
            <a:fillRect/>
          </a:stretch>
        </p:blipFill>
        <p:spPr>
          <a:xfrm>
            <a:off x="4881563" y="1978025"/>
            <a:ext cx="3949700" cy="2962275"/>
          </a:xfrm>
          <a:noFill/>
        </p:spPr>
      </p:pic>
      <p:grpSp>
        <p:nvGrpSpPr>
          <p:cNvPr id="11273" name="Group 1048">
            <a:extLst>
              <a:ext uri="{FF2B5EF4-FFF2-40B4-BE49-F238E27FC236}">
                <a16:creationId xmlns:a16="http://schemas.microsoft.com/office/drawing/2014/main" id="{6B8FE13C-B6A3-5548-989E-32FB63724614}"/>
              </a:ext>
            </a:extLst>
          </p:cNvPr>
          <p:cNvGrpSpPr>
            <a:grpSpLocks/>
          </p:cNvGrpSpPr>
          <p:nvPr/>
        </p:nvGrpSpPr>
        <p:grpSpPr bwMode="auto">
          <a:xfrm>
            <a:off x="6943725" y="0"/>
            <a:ext cx="1897063" cy="1876425"/>
            <a:chOff x="4374" y="0"/>
            <a:chExt cx="1195" cy="1182"/>
          </a:xfrm>
        </p:grpSpPr>
        <p:grpSp>
          <p:nvGrpSpPr>
            <p:cNvPr id="11276" name="Group 1037">
              <a:extLst>
                <a:ext uri="{FF2B5EF4-FFF2-40B4-BE49-F238E27FC236}">
                  <a16:creationId xmlns:a16="http://schemas.microsoft.com/office/drawing/2014/main" id="{E24A4E8B-D75D-D74E-947C-D44F0556C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4" y="0"/>
              <a:ext cx="1195" cy="1182"/>
              <a:chOff x="4444" y="1716"/>
              <a:chExt cx="1195" cy="1182"/>
            </a:xfrm>
          </p:grpSpPr>
          <p:sp>
            <p:nvSpPr>
              <p:cNvPr id="11279" name="Rectangle 1028">
                <a:extLst>
                  <a:ext uri="{FF2B5EF4-FFF2-40B4-BE49-F238E27FC236}">
                    <a16:creationId xmlns:a16="http://schemas.microsoft.com/office/drawing/2014/main" id="{CBD86016-1DFB-5B41-AB07-940C4F4B2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1916"/>
                <a:ext cx="455" cy="98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altLang="en-US" sz="1200"/>
                  <a:t>BS2</a:t>
                </a:r>
              </a:p>
            </p:txBody>
          </p:sp>
          <p:sp>
            <p:nvSpPr>
              <p:cNvPr id="11280" name="Freeform 1030">
                <a:extLst>
                  <a:ext uri="{FF2B5EF4-FFF2-40B4-BE49-F238E27FC236}">
                    <a16:creationId xmlns:a16="http://schemas.microsoft.com/office/drawing/2014/main" id="{770A5C5E-2D65-9944-B425-79AA8437C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" y="1716"/>
                <a:ext cx="715" cy="372"/>
              </a:xfrm>
              <a:custGeom>
                <a:avLst/>
                <a:gdLst>
                  <a:gd name="T0" fmla="*/ 0 w 715"/>
                  <a:gd name="T1" fmla="*/ 345 h 372"/>
                  <a:gd name="T2" fmla="*/ 327 w 715"/>
                  <a:gd name="T3" fmla="*/ 345 h 372"/>
                  <a:gd name="T4" fmla="*/ 387 w 715"/>
                  <a:gd name="T5" fmla="*/ 285 h 372"/>
                  <a:gd name="T6" fmla="*/ 437 w 715"/>
                  <a:gd name="T7" fmla="*/ 372 h 372"/>
                  <a:gd name="T8" fmla="*/ 477 w 715"/>
                  <a:gd name="T9" fmla="*/ 303 h 372"/>
                  <a:gd name="T10" fmla="*/ 509 w 715"/>
                  <a:gd name="T11" fmla="*/ 358 h 372"/>
                  <a:gd name="T12" fmla="*/ 527 w 715"/>
                  <a:gd name="T13" fmla="*/ 321 h 372"/>
                  <a:gd name="T14" fmla="*/ 691 w 715"/>
                  <a:gd name="T15" fmla="*/ 321 h 372"/>
                  <a:gd name="T16" fmla="*/ 691 w 715"/>
                  <a:gd name="T17" fmla="*/ 0 h 372"/>
                  <a:gd name="T18" fmla="*/ 667 w 715"/>
                  <a:gd name="T19" fmla="*/ 97 h 372"/>
                  <a:gd name="T20" fmla="*/ 715 w 715"/>
                  <a:gd name="T21" fmla="*/ 91 h 372"/>
                  <a:gd name="T22" fmla="*/ 691 w 715"/>
                  <a:gd name="T23" fmla="*/ 18 h 37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15" h="372">
                    <a:moveTo>
                      <a:pt x="0" y="345"/>
                    </a:moveTo>
                    <a:lnTo>
                      <a:pt x="327" y="345"/>
                    </a:lnTo>
                    <a:lnTo>
                      <a:pt x="387" y="285"/>
                    </a:lnTo>
                    <a:lnTo>
                      <a:pt x="437" y="372"/>
                    </a:lnTo>
                    <a:lnTo>
                      <a:pt x="477" y="303"/>
                    </a:lnTo>
                    <a:lnTo>
                      <a:pt x="509" y="358"/>
                    </a:lnTo>
                    <a:lnTo>
                      <a:pt x="527" y="321"/>
                    </a:lnTo>
                    <a:lnTo>
                      <a:pt x="691" y="321"/>
                    </a:lnTo>
                    <a:lnTo>
                      <a:pt x="691" y="0"/>
                    </a:lnTo>
                    <a:lnTo>
                      <a:pt x="667" y="97"/>
                    </a:lnTo>
                    <a:lnTo>
                      <a:pt x="715" y="91"/>
                    </a:lnTo>
                    <a:lnTo>
                      <a:pt x="691" y="18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1" name="Freeform 1032">
                <a:extLst>
                  <a:ext uri="{FF2B5EF4-FFF2-40B4-BE49-F238E27FC236}">
                    <a16:creationId xmlns:a16="http://schemas.microsoft.com/office/drawing/2014/main" id="{4473320E-AC87-C64E-AF9D-2CEFD4029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" y="1995"/>
                <a:ext cx="78" cy="145"/>
              </a:xfrm>
              <a:custGeom>
                <a:avLst/>
                <a:gdLst>
                  <a:gd name="T0" fmla="*/ 0 w 78"/>
                  <a:gd name="T1" fmla="*/ 0 h 145"/>
                  <a:gd name="T2" fmla="*/ 0 w 78"/>
                  <a:gd name="T3" fmla="*/ 133 h 145"/>
                  <a:gd name="T4" fmla="*/ 6 w 78"/>
                  <a:gd name="T5" fmla="*/ 73 h 145"/>
                  <a:gd name="T6" fmla="*/ 78 w 78"/>
                  <a:gd name="T7" fmla="*/ 6 h 145"/>
                  <a:gd name="T8" fmla="*/ 72 w 78"/>
                  <a:gd name="T9" fmla="*/ 145 h 145"/>
                  <a:gd name="T10" fmla="*/ 12 w 78"/>
                  <a:gd name="T11" fmla="*/ 60 h 1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8" h="145">
                    <a:moveTo>
                      <a:pt x="0" y="0"/>
                    </a:moveTo>
                    <a:lnTo>
                      <a:pt x="0" y="133"/>
                    </a:lnTo>
                    <a:lnTo>
                      <a:pt x="6" y="73"/>
                    </a:lnTo>
                    <a:lnTo>
                      <a:pt x="78" y="6"/>
                    </a:lnTo>
                    <a:lnTo>
                      <a:pt x="72" y="145"/>
                    </a:lnTo>
                    <a:lnTo>
                      <a:pt x="12" y="6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2" name="Freeform 1034">
                <a:extLst>
                  <a:ext uri="{FF2B5EF4-FFF2-40B4-BE49-F238E27FC236}">
                    <a16:creationId xmlns:a16="http://schemas.microsoft.com/office/drawing/2014/main" id="{B5874986-72A2-5C4B-8C4C-695FB8121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3" y="2037"/>
                <a:ext cx="691" cy="843"/>
              </a:xfrm>
              <a:custGeom>
                <a:avLst/>
                <a:gdLst>
                  <a:gd name="T0" fmla="*/ 691 w 691"/>
                  <a:gd name="T1" fmla="*/ 0 h 843"/>
                  <a:gd name="T2" fmla="*/ 691 w 691"/>
                  <a:gd name="T3" fmla="*/ 770 h 843"/>
                  <a:gd name="T4" fmla="*/ 552 w 691"/>
                  <a:gd name="T5" fmla="*/ 770 h 843"/>
                  <a:gd name="T6" fmla="*/ 521 w 691"/>
                  <a:gd name="T7" fmla="*/ 716 h 843"/>
                  <a:gd name="T8" fmla="*/ 491 w 691"/>
                  <a:gd name="T9" fmla="*/ 768 h 843"/>
                  <a:gd name="T10" fmla="*/ 467 w 691"/>
                  <a:gd name="T11" fmla="*/ 726 h 843"/>
                  <a:gd name="T12" fmla="*/ 428 w 691"/>
                  <a:gd name="T13" fmla="*/ 794 h 843"/>
                  <a:gd name="T14" fmla="*/ 412 w 691"/>
                  <a:gd name="T15" fmla="*/ 735 h 843"/>
                  <a:gd name="T16" fmla="*/ 392 w 691"/>
                  <a:gd name="T17" fmla="*/ 770 h 843"/>
                  <a:gd name="T18" fmla="*/ 0 w 691"/>
                  <a:gd name="T19" fmla="*/ 770 h 843"/>
                  <a:gd name="T20" fmla="*/ 152 w 691"/>
                  <a:gd name="T21" fmla="*/ 770 h 843"/>
                  <a:gd name="T22" fmla="*/ 152 w 691"/>
                  <a:gd name="T23" fmla="*/ 673 h 843"/>
                  <a:gd name="T24" fmla="*/ 152 w 691"/>
                  <a:gd name="T25" fmla="*/ 843 h 843"/>
                  <a:gd name="T26" fmla="*/ 152 w 691"/>
                  <a:gd name="T27" fmla="*/ 770 h 843"/>
                  <a:gd name="T28" fmla="*/ 218 w 691"/>
                  <a:gd name="T29" fmla="*/ 836 h 843"/>
                  <a:gd name="T30" fmla="*/ 218 w 691"/>
                  <a:gd name="T31" fmla="*/ 697 h 843"/>
                  <a:gd name="T32" fmla="*/ 152 w 691"/>
                  <a:gd name="T33" fmla="*/ 763 h 8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91" h="843">
                    <a:moveTo>
                      <a:pt x="691" y="0"/>
                    </a:moveTo>
                    <a:lnTo>
                      <a:pt x="691" y="770"/>
                    </a:lnTo>
                    <a:lnTo>
                      <a:pt x="552" y="770"/>
                    </a:lnTo>
                    <a:lnTo>
                      <a:pt x="521" y="716"/>
                    </a:lnTo>
                    <a:lnTo>
                      <a:pt x="491" y="768"/>
                    </a:lnTo>
                    <a:lnTo>
                      <a:pt x="467" y="726"/>
                    </a:lnTo>
                    <a:lnTo>
                      <a:pt x="428" y="794"/>
                    </a:lnTo>
                    <a:lnTo>
                      <a:pt x="412" y="735"/>
                    </a:lnTo>
                    <a:lnTo>
                      <a:pt x="392" y="770"/>
                    </a:lnTo>
                    <a:lnTo>
                      <a:pt x="0" y="770"/>
                    </a:lnTo>
                    <a:lnTo>
                      <a:pt x="152" y="770"/>
                    </a:lnTo>
                    <a:lnTo>
                      <a:pt x="152" y="673"/>
                    </a:lnTo>
                    <a:lnTo>
                      <a:pt x="152" y="843"/>
                    </a:lnTo>
                    <a:lnTo>
                      <a:pt x="152" y="770"/>
                    </a:lnTo>
                    <a:lnTo>
                      <a:pt x="218" y="836"/>
                    </a:lnTo>
                    <a:lnTo>
                      <a:pt x="218" y="697"/>
                    </a:lnTo>
                    <a:lnTo>
                      <a:pt x="152" y="763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3" name="Rectangle 1036">
                <a:extLst>
                  <a:ext uri="{FF2B5EF4-FFF2-40B4-BE49-F238E27FC236}">
                    <a16:creationId xmlns:a16="http://schemas.microsoft.com/office/drawing/2014/main" id="{2FFD9B58-30E1-6E49-8E0D-EFB4DA87F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6" y="1922"/>
                <a:ext cx="443" cy="9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277" name="Text Box 1038">
              <a:extLst>
                <a:ext uri="{FF2B5EF4-FFF2-40B4-BE49-F238E27FC236}">
                  <a16:creationId xmlns:a16="http://schemas.microsoft.com/office/drawing/2014/main" id="{1E2F1E37-1F19-7F45-996A-4F52BB0C7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0" y="399"/>
              <a:ext cx="4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Resistor</a:t>
              </a:r>
            </a:p>
            <a:p>
              <a:r>
                <a:rPr lang="en-US" altLang="en-US" sz="1200"/>
                <a:t> SIP</a:t>
              </a:r>
            </a:p>
          </p:txBody>
        </p:sp>
        <p:sp>
          <p:nvSpPr>
            <p:cNvPr id="11278" name="Text Box 1039">
              <a:extLst>
                <a:ext uri="{FF2B5EF4-FFF2-40B4-BE49-F238E27FC236}">
                  <a16:creationId xmlns:a16="http://schemas.microsoft.com/office/drawing/2014/main" id="{2C09C7C5-70C1-8341-9091-E4A72DBFD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5" y="401"/>
              <a:ext cx="30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LED</a:t>
              </a:r>
            </a:p>
          </p:txBody>
        </p:sp>
      </p:grpSp>
      <p:sp>
        <p:nvSpPr>
          <p:cNvPr id="11274" name="Text Box 1044">
            <a:extLst>
              <a:ext uri="{FF2B5EF4-FFF2-40B4-BE49-F238E27FC236}">
                <a16:creationId xmlns:a16="http://schemas.microsoft.com/office/drawing/2014/main" id="{79DD960F-2CB3-7943-A74A-D92A2A743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2038350"/>
            <a:ext cx="1789113" cy="46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‘ bs2 SPA Ref code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‘ 16 jan 03 BR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en-US" sz="140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1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2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3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4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5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6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7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8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9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11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12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13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14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/>
              <a:t>high 15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en-US" sz="1400"/>
          </a:p>
        </p:txBody>
      </p:sp>
      <p:sp>
        <p:nvSpPr>
          <p:cNvPr id="11275" name="Text Box 1045">
            <a:extLst>
              <a:ext uri="{FF2B5EF4-FFF2-40B4-BE49-F238E27FC236}">
                <a16:creationId xmlns:a16="http://schemas.microsoft.com/office/drawing/2014/main" id="{C9216B74-FE91-614F-8A91-ECFF4338E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033588"/>
            <a:ext cx="2428875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/>
              <a:t>begin: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0,30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1,90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2,270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3,810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4,2430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5,7290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6,21870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7,65610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8,21870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9,7290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10,2430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11,810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12,270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13,90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14,30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pulsout</a:t>
            </a:r>
            <a:r>
              <a:rPr lang="en-US" altLang="en-US" sz="1400" dirty="0"/>
              <a:t> 15,10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/>
              <a:t>pause 2000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 dirty="0" err="1"/>
              <a:t>goto</a:t>
            </a:r>
            <a:r>
              <a:rPr lang="en-US" altLang="en-US" sz="1400" dirty="0"/>
              <a:t> begin</a:t>
            </a:r>
          </a:p>
          <a:p>
            <a:pPr>
              <a:lnSpc>
                <a:spcPct val="60000"/>
              </a:lnSpc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5318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>
            <a:extLst>
              <a:ext uri="{FF2B5EF4-FFF2-40B4-BE49-F238E27FC236}">
                <a16:creationId xmlns:a16="http://schemas.microsoft.com/office/drawing/2014/main" id="{A3B35BEE-EBBA-1A48-A5AD-A345ECAA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latin typeface="Times New Roman" panose="02020603050405020304" pitchFamily="18" charset="0"/>
              </a:rPr>
              <a:t>KSP Protocol Generator</a:t>
            </a:r>
          </a:p>
        </p:txBody>
      </p:sp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FE643C6A-69A2-4044-AF81-D72313BC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92478A-533C-8943-80AD-01D7E51ED1A1}" type="slidenum">
              <a:rPr lang="en-US" altLang="en-US" sz="600">
                <a:latin typeface="Times New Roman" panose="02020603050405020304" pitchFamily="18" charset="0"/>
              </a:rPr>
              <a:pPr/>
              <a:t>15</a:t>
            </a:fld>
            <a:endParaRPr lang="en-US" altLang="en-US" sz="600">
              <a:latin typeface="Times New Roman" panose="02020603050405020304" pitchFamily="18" charset="0"/>
            </a:endParaRPr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A9206E9E-3EE6-414F-BF62-2A6CFE3EB5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Basic Stamp Code Generator</a:t>
            </a:r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9F711BF9-4078-A947-9E85-2625D935D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4013" y="4267200"/>
            <a:ext cx="6464300" cy="2590800"/>
          </a:xfrm>
        </p:spPr>
        <p:txBody>
          <a:bodyPr/>
          <a:lstStyle/>
          <a:p>
            <a:r>
              <a:rPr lang="en-US" altLang="en-US" dirty="0"/>
              <a:t>These 5 </a:t>
            </a:r>
            <a:r>
              <a:rPr lang="en-US" altLang="en-US" dirty="0" err="1"/>
              <a:t>Matlab</a:t>
            </a:r>
            <a:r>
              <a:rPr lang="en-US" altLang="en-US" dirty="0"/>
              <a:t> lines generate the 35 lines of BS2 source code</a:t>
            </a:r>
          </a:p>
          <a:p>
            <a:r>
              <a:rPr lang="en-US" altLang="en-US" dirty="0"/>
              <a:t>It’s much easier to tweak 3 parameters in the </a:t>
            </a:r>
            <a:r>
              <a:rPr lang="en-US" altLang="en-US" dirty="0" err="1"/>
              <a:t>Matlab</a:t>
            </a:r>
            <a:r>
              <a:rPr lang="en-US" altLang="en-US" dirty="0"/>
              <a:t> code generator than 16 in the Stamp code. </a:t>
            </a:r>
          </a:p>
        </p:txBody>
      </p:sp>
      <p:sp>
        <p:nvSpPr>
          <p:cNvPr id="12294" name="Text Box 8">
            <a:extLst>
              <a:ext uri="{FF2B5EF4-FFF2-40B4-BE49-F238E27FC236}">
                <a16:creationId xmlns:a16="http://schemas.microsoft.com/office/drawing/2014/main" id="{80A0E264-5A7D-2B41-B0F7-F80A02E41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1284288"/>
            <a:ext cx="1789113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1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2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3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4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5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6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7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8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9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11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12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13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14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high 15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endParaRPr lang="en-US" altLang="en-US" sz="1400">
              <a:solidFill>
                <a:schemeClr val="folHlink"/>
              </a:solidFill>
            </a:endParaRPr>
          </a:p>
        </p:txBody>
      </p:sp>
      <p:sp>
        <p:nvSpPr>
          <p:cNvPr id="12295" name="Text Box 9">
            <a:extLst>
              <a:ext uri="{FF2B5EF4-FFF2-40B4-BE49-F238E27FC236}">
                <a16:creationId xmlns:a16="http://schemas.microsoft.com/office/drawing/2014/main" id="{A161C1AF-E6F2-8949-A08F-67313ADA8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8725" y="1279525"/>
            <a:ext cx="2428875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begin: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0,30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1,90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2,270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3,810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4,2430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5,7290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6,21870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7,65610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8,21870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9,7290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10,2430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11,810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12,270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13,90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14,30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pulsout 15,10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pause 2000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altLang="en-US" sz="1400">
                <a:solidFill>
                  <a:schemeClr val="folHlink"/>
                </a:solidFill>
              </a:rPr>
              <a:t>goto begin</a:t>
            </a:r>
          </a:p>
          <a:p>
            <a:pPr>
              <a:lnSpc>
                <a:spcPct val="60000"/>
              </a:lnSpc>
            </a:pPr>
            <a:endParaRPr lang="en-US" altLang="en-US" sz="1400">
              <a:solidFill>
                <a:schemeClr val="folHlink"/>
              </a:solidFill>
            </a:endParaRPr>
          </a:p>
        </p:txBody>
      </p:sp>
      <p:sp>
        <p:nvSpPr>
          <p:cNvPr id="12296" name="Text Box 6">
            <a:extLst>
              <a:ext uri="{FF2B5EF4-FFF2-40B4-BE49-F238E27FC236}">
                <a16:creationId xmlns:a16="http://schemas.microsoft.com/office/drawing/2014/main" id="{697A5279-50A9-7643-85D8-3C9AE0F99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1936750"/>
            <a:ext cx="7019925" cy="2301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/>
              <a:t>% generator for BS2 code for LED plate</a:t>
            </a:r>
          </a:p>
          <a:p>
            <a:r>
              <a:rPr lang="en-US" altLang="en-US" sz="1600"/>
              <a:t>% 16 jan 03 BR</a:t>
            </a:r>
          </a:p>
          <a:p>
            <a:endParaRPr lang="en-US" altLang="en-US" sz="1600"/>
          </a:p>
          <a:p>
            <a:r>
              <a:rPr lang="en-US" altLang="en-US" sz="1600"/>
              <a:t>for i = 0:15,fprintf('high %d\n',i); end</a:t>
            </a:r>
          </a:p>
          <a:p>
            <a:r>
              <a:rPr lang="en-US" altLang="en-US" sz="1600"/>
              <a:t>fprintf('begin:\n');</a:t>
            </a:r>
          </a:p>
          <a:p>
            <a:r>
              <a:rPr lang="en-US" altLang="en-US" sz="1600"/>
              <a:t>for i = 0:7,fprintf('pulsout %d,%d\n',i, round(29.9*3^i)); end % blue LED</a:t>
            </a:r>
          </a:p>
          <a:p>
            <a:r>
              <a:rPr lang="en-US" altLang="en-US" sz="1600"/>
              <a:t>for i = 8:15,fprintf('pulsout %d,%d\n',i, round(10*3^(15-i))); end % red LED</a:t>
            </a:r>
          </a:p>
          <a:p>
            <a:r>
              <a:rPr lang="en-US" altLang="en-US" sz="1600"/>
              <a:t>fprintf('pause 2000\ngoto begin\n'); </a:t>
            </a:r>
          </a:p>
          <a:p>
            <a:endParaRPr lang="en-US" altLang="en-US" sz="1600"/>
          </a:p>
        </p:txBody>
      </p:sp>
      <p:sp>
        <p:nvSpPr>
          <p:cNvPr id="12297" name="Rectangle 12">
            <a:extLst>
              <a:ext uri="{FF2B5EF4-FFF2-40B4-BE49-F238E27FC236}">
                <a16:creationId xmlns:a16="http://schemas.microsoft.com/office/drawing/2014/main" id="{3F9A02D0-0054-6649-A26E-4D66148E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1062038"/>
            <a:ext cx="64643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Picking optimal parameters for the code took a bit of trial and error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/>
          </a:p>
        </p:txBody>
      </p:sp>
      <p:pic>
        <p:nvPicPr>
          <p:cNvPr id="12" name="Picture 1032" descr="am4bl">
            <a:extLst>
              <a:ext uri="{FF2B5EF4-FFF2-40B4-BE49-F238E27FC236}">
                <a16:creationId xmlns:a16="http://schemas.microsoft.com/office/drawing/2014/main" id="{0AFE6F47-07EA-5748-AD76-598BE60B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324600"/>
            <a:ext cx="1527175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ct 1031">
            <a:extLst>
              <a:ext uri="{FF2B5EF4-FFF2-40B4-BE49-F238E27FC236}">
                <a16:creationId xmlns:a16="http://schemas.microsoft.com/office/drawing/2014/main" id="{1CD036B0-1E2E-1E49-9032-66A68CE4A61E}"/>
              </a:ext>
            </a:extLst>
          </p:cNvPr>
          <p:cNvGraphicFramePr>
            <a:graphicFrameLocks/>
          </p:cNvGraphicFramePr>
          <p:nvPr/>
        </p:nvGraphicFramePr>
        <p:xfrm>
          <a:off x="152400" y="6092654"/>
          <a:ext cx="1331913" cy="633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4" imgW="6286500" imgH="2971800" progId="Canvas.5.Drawing">
                  <p:embed/>
                </p:oleObj>
              </mc:Choice>
              <mc:Fallback>
                <p:oleObj name="Drawing" r:id="rId4" imgW="6286500" imgH="2971800" progId="Canvas.5.Drawing">
                  <p:embed/>
                  <p:pic>
                    <p:nvPicPr>
                      <p:cNvPr id="13" name="Object 1031">
                        <a:extLst>
                          <a:ext uri="{FF2B5EF4-FFF2-40B4-BE49-F238E27FC236}">
                            <a16:creationId xmlns:a16="http://schemas.microsoft.com/office/drawing/2014/main" id="{1CD036B0-1E2E-1E49-9032-66A68CE4A61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092654"/>
                        <a:ext cx="1331913" cy="633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866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E4DA-4A4A-1E46-AA3F-06662CD0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00764-87E3-D647-9C99-FAAADD59B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try to understand what is needed, apart from what is wanted or perceived as needed</a:t>
            </a:r>
          </a:p>
          <a:p>
            <a:r>
              <a:rPr lang="en-US" dirty="0"/>
              <a:t>Trust physics – which told me that light is light</a:t>
            </a:r>
          </a:p>
          <a:p>
            <a:pPr lvl="1"/>
            <a:r>
              <a:rPr lang="en-US" dirty="0"/>
              <a:t>The detectors won’t care if it comes from LEDs or SPA </a:t>
            </a:r>
            <a:r>
              <a:rPr lang="en-US" i="1" dirty="0"/>
              <a:t>if …</a:t>
            </a:r>
          </a:p>
          <a:p>
            <a:pPr lvl="1"/>
            <a:r>
              <a:rPr lang="en-US" dirty="0"/>
              <a:t> … the wavelength (spectra, energy) and intensities are comparable</a:t>
            </a:r>
          </a:p>
          <a:p>
            <a:r>
              <a:rPr lang="en-US" dirty="0"/>
              <a:t>Verify everything empirically</a:t>
            </a:r>
          </a:p>
          <a:p>
            <a:pPr lvl="1"/>
            <a:r>
              <a:rPr lang="en-US" dirty="0"/>
              <a:t>LEDs can produce very consistent, imperceptible (to a human) glow by pulsing them with nanoamps</a:t>
            </a:r>
          </a:p>
          <a:p>
            <a:pPr lvl="2"/>
            <a:r>
              <a:rPr lang="en-US" dirty="0"/>
              <a:t>12V battery + 120 M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 = 100nA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dirty="0">
                <a:solidFill>
                  <a:srgbClr val="0070C0"/>
                </a:solidFill>
              </a:rPr>
              <a:t>Sidetrack in the sidetrack … 100M</a:t>
            </a:r>
            <a:r>
              <a:rPr lang="en-US" sz="2000" dirty="0">
                <a:solidFill>
                  <a:srgbClr val="0070C0"/>
                </a:solidFill>
                <a:latin typeface="Symbol" pitchFamily="2" charset="2"/>
              </a:rPr>
              <a:t>W</a:t>
            </a:r>
            <a:r>
              <a:rPr lang="en-US" sz="2000" dirty="0">
                <a:solidFill>
                  <a:srgbClr val="0070C0"/>
                </a:solidFill>
              </a:rPr>
              <a:t> resistors are rare because if you don’t wear gloves or wash them in solvents, your skin oils can short them …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And they also have a lot of Johnson noise (Wikipedia it).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D0F1-4424-4B4E-996F-91534221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5DAE-C25A-2B40-9572-D416591DA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1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Key rules</a:t>
            </a:r>
          </a:p>
          <a:p>
            <a:pPr lvl="1"/>
            <a:r>
              <a:rPr lang="en-US" dirty="0"/>
              <a:t>Ohm’s Law: V = IR</a:t>
            </a:r>
          </a:p>
          <a:p>
            <a:pPr lvl="1"/>
            <a:r>
              <a:rPr lang="en-US" dirty="0"/>
              <a:t>Watt’s Law: P = VI = V</a:t>
            </a:r>
            <a:r>
              <a:rPr lang="en-US" baseline="30000" dirty="0"/>
              <a:t>2</a:t>
            </a:r>
            <a:r>
              <a:rPr lang="en-US" dirty="0"/>
              <a:t>/R = I</a:t>
            </a:r>
            <a:r>
              <a:rPr lang="en-US" baseline="30000" dirty="0"/>
              <a:t>2</a:t>
            </a:r>
            <a:r>
              <a:rPr lang="en-US" dirty="0"/>
              <a:t>R</a:t>
            </a:r>
          </a:p>
          <a:p>
            <a:pPr lvl="1"/>
            <a:r>
              <a:rPr lang="en-US" dirty="0" err="1"/>
              <a:t>Kirchoff’s</a:t>
            </a:r>
            <a:r>
              <a:rPr lang="en-US" dirty="0"/>
              <a:t> Voltage Law (KVL): </a:t>
            </a:r>
            <a:r>
              <a:rPr lang="en-US" dirty="0">
                <a:latin typeface="Symbol" charset="2"/>
                <a:cs typeface="Symbol" charset="2"/>
              </a:rPr>
              <a:t>S</a:t>
            </a:r>
            <a:r>
              <a:rPr lang="en-US" dirty="0"/>
              <a:t>V=0 around any loop</a:t>
            </a:r>
          </a:p>
          <a:p>
            <a:pPr lvl="1"/>
            <a:r>
              <a:rPr lang="en-US" dirty="0" err="1"/>
              <a:t>Kirchoff’s</a:t>
            </a:r>
            <a:r>
              <a:rPr lang="en-US" dirty="0"/>
              <a:t> Current Law (KCL): </a:t>
            </a:r>
            <a:r>
              <a:rPr lang="en-US" dirty="0">
                <a:latin typeface="Symbol" charset="2"/>
                <a:cs typeface="Symbol" charset="2"/>
              </a:rPr>
              <a:t>S</a:t>
            </a:r>
            <a:r>
              <a:rPr lang="en-US" dirty="0"/>
              <a:t>I=0 into or out of any node</a:t>
            </a:r>
          </a:p>
          <a:p>
            <a:r>
              <a:rPr lang="en-US" dirty="0"/>
              <a:t>Key concepts</a:t>
            </a:r>
          </a:p>
          <a:p>
            <a:pPr lvl="1"/>
            <a:r>
              <a:rPr lang="en-US" dirty="0"/>
              <a:t>V-I curves are a useful way to characterize devices </a:t>
            </a:r>
          </a:p>
          <a:p>
            <a:pPr lvl="2"/>
            <a:r>
              <a:rPr lang="en-US" dirty="0"/>
              <a:t>Thus are often called “characteristic curves”</a:t>
            </a:r>
          </a:p>
          <a:p>
            <a:pPr lvl="1"/>
            <a:r>
              <a:rPr lang="en-US" dirty="0"/>
              <a:t>Diodes are electrical “check-valves” – allow current flow in one direction</a:t>
            </a:r>
          </a:p>
          <a:p>
            <a:pPr lvl="2"/>
            <a:r>
              <a:rPr lang="en-US" dirty="0"/>
              <a:t>Diodes aren’t usefully characterized by “R” since the slope of the I-V curve is approximately zero or infinity almost everywhere</a:t>
            </a:r>
          </a:p>
          <a:p>
            <a:pPr lvl="1"/>
            <a:r>
              <a:rPr lang="en-US" dirty="0"/>
              <a:t>Resistors turn current into voltage and turn voltage sources into current sources … (please read that sentence again …)</a:t>
            </a:r>
          </a:p>
        </p:txBody>
      </p:sp>
    </p:spTree>
    <p:extLst>
      <p:ext uri="{BB962C8B-B14F-4D97-AF65-F5344CB8AC3E}">
        <p14:creationId xmlns:p14="http://schemas.microsoft.com/office/powerpoint/2010/main" val="2807676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KVL </a:t>
            </a:r>
            <a:r>
              <a:rPr lang="en-US" dirty="0">
                <a:sym typeface="Wingdings"/>
              </a:rPr>
              <a:t> resistors in series are voltage dividers</a:t>
            </a:r>
          </a:p>
          <a:p>
            <a:pPr lvl="1"/>
            <a:r>
              <a:rPr lang="en-US" dirty="0">
                <a:sym typeface="Wingdings"/>
              </a:rPr>
              <a:t>V</a:t>
            </a:r>
            <a:r>
              <a:rPr lang="en-US" baseline="-25000" dirty="0">
                <a:sym typeface="Wingdings"/>
              </a:rPr>
              <a:t>1</a:t>
            </a:r>
            <a:r>
              <a:rPr lang="en-US" dirty="0">
                <a:sym typeface="Wingdings"/>
              </a:rPr>
              <a:t> = V</a:t>
            </a:r>
            <a:r>
              <a:rPr lang="en-US" baseline="-25000" dirty="0">
                <a:sym typeface="Wingdings"/>
              </a:rPr>
              <a:t>o</a:t>
            </a:r>
            <a:r>
              <a:rPr lang="en-US" dirty="0">
                <a:sym typeface="Wingdings"/>
              </a:rPr>
              <a:t>R</a:t>
            </a:r>
            <a:r>
              <a:rPr lang="en-US" baseline="-25000" dirty="0">
                <a:sym typeface="Wingdings"/>
              </a:rPr>
              <a:t>1</a:t>
            </a:r>
            <a:r>
              <a:rPr lang="en-US" dirty="0">
                <a:sym typeface="Wingdings"/>
              </a:rPr>
              <a:t>/(R</a:t>
            </a:r>
            <a:r>
              <a:rPr lang="en-US" baseline="-25000" dirty="0">
                <a:sym typeface="Wingdings"/>
              </a:rPr>
              <a:t>1</a:t>
            </a:r>
            <a:r>
              <a:rPr lang="en-US" dirty="0">
                <a:sym typeface="Wingdings"/>
              </a:rPr>
              <a:t>+R</a:t>
            </a:r>
            <a:r>
              <a:rPr lang="en-US" baseline="-25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)</a:t>
            </a:r>
          </a:p>
          <a:p>
            <a:r>
              <a:rPr lang="en-US" dirty="0">
                <a:sym typeface="Wingdings"/>
              </a:rPr>
              <a:t>Breadboards make it easier to hook parts together</a:t>
            </a:r>
          </a:p>
          <a:p>
            <a:pPr lvl="1"/>
            <a:r>
              <a:rPr lang="en-US" dirty="0">
                <a:sym typeface="Wingdings"/>
              </a:rPr>
              <a:t>Don’t jam too-big wires into them</a:t>
            </a:r>
          </a:p>
          <a:p>
            <a:pPr lvl="1"/>
            <a:r>
              <a:rPr lang="en-US" dirty="0">
                <a:sym typeface="Wingdings"/>
              </a:rPr>
              <a:t>They can fail</a:t>
            </a:r>
          </a:p>
          <a:p>
            <a:pPr lvl="1"/>
            <a:r>
              <a:rPr lang="en-US" dirty="0">
                <a:sym typeface="Wingdings"/>
              </a:rPr>
              <a:t>Not good at high frequencies</a:t>
            </a:r>
          </a:p>
          <a:p>
            <a:r>
              <a:rPr lang="en-US" dirty="0" err="1">
                <a:sym typeface="Wingdings"/>
              </a:rPr>
              <a:t>Multimeters</a:t>
            </a:r>
            <a:r>
              <a:rPr lang="en-US" dirty="0">
                <a:sym typeface="Wingdings"/>
              </a:rPr>
              <a:t> are our principle tool for quantifying anything in electronics</a:t>
            </a:r>
          </a:p>
          <a:p>
            <a:pPr lvl="1"/>
            <a:r>
              <a:rPr lang="en-US" dirty="0">
                <a:sym typeface="Wingdings"/>
              </a:rPr>
              <a:t>They can lie to you ...</a:t>
            </a:r>
          </a:p>
          <a:p>
            <a:pPr lvl="2"/>
            <a:r>
              <a:rPr lang="en-US" dirty="0">
                <a:sym typeface="Wingdings"/>
              </a:rPr>
              <a:t>Won’t tell you AC voltage on a DC scale and visa versa</a:t>
            </a:r>
          </a:p>
          <a:p>
            <a:pPr lvl="2"/>
            <a:r>
              <a:rPr lang="en-US" dirty="0">
                <a:sym typeface="Wingdings"/>
              </a:rPr>
              <a:t>Fuses will blow if you measure a powerful voltage source while plugged into the mA or A sockets</a:t>
            </a:r>
          </a:p>
          <a:p>
            <a:pPr lvl="1"/>
            <a:r>
              <a:rPr lang="en-US" dirty="0">
                <a:sym typeface="Wingdings"/>
              </a:rPr>
              <a:t>Always check continuity before measuring resistance and the range/zero before measuring a voltage </a:t>
            </a:r>
            <a:r>
              <a:rPr lang="is-IS" dirty="0">
                <a:sym typeface="Wingdings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0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F053-DE17-8C46-A8B5-5D8DAAED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on apparatus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92CFD-CBA0-374D-BED6-EAE686D76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I have at my disposal a lot more tools, apparatus, and components than you do, I’ve tried to develop this curriculum using only the stuff that you have, except: </a:t>
            </a:r>
          </a:p>
          <a:p>
            <a:pPr lvl="1"/>
            <a:r>
              <a:rPr lang="en-US" dirty="0"/>
              <a:t>My Arduino is plugged into a $13 USB current meter: </a:t>
            </a:r>
          </a:p>
          <a:p>
            <a:pPr lvl="1"/>
            <a:r>
              <a:rPr lang="en-US" dirty="0">
                <a:hlinkClick r:id="rId2"/>
              </a:rPr>
              <a:t>https://www.amazon.com/MakerHawk-3-7-30V-Voltage-Multimeter-Voltmeter/dp/B07FMQZVW2</a:t>
            </a:r>
            <a:endParaRPr lang="en-US" dirty="0"/>
          </a:p>
          <a:p>
            <a:pPr lvl="2"/>
            <a:r>
              <a:rPr lang="en-US" dirty="0"/>
              <a:t>I also tried a cheaper one that didn’t work … </a:t>
            </a:r>
          </a:p>
          <a:p>
            <a:pPr lvl="1"/>
            <a:r>
              <a:rPr lang="en-US" dirty="0"/>
              <a:t>I use a better soldering iron: </a:t>
            </a:r>
            <a:r>
              <a:rPr lang="en-US" dirty="0">
                <a:hlinkClick r:id="rId3"/>
              </a:rPr>
              <a:t>https://www.amazon.com/gp/product/B09DKQPDKB/</a:t>
            </a:r>
            <a:r>
              <a:rPr lang="en-US" dirty="0"/>
              <a:t> costs $43 and is quite nice (so far)</a:t>
            </a:r>
          </a:p>
          <a:p>
            <a:pPr lvl="1"/>
            <a:r>
              <a:rPr lang="en-US" dirty="0">
                <a:hlinkClick r:id="rId4"/>
              </a:rPr>
              <a:t>https://www.amazon.com/Weller-WE1010NA-Digital-Soldering-Station/dp/B077JDGY1J/</a:t>
            </a:r>
            <a:r>
              <a:rPr lang="en-US" dirty="0"/>
              <a:t> is probably nicer, I’ve used old Weller irons purchased on </a:t>
            </a:r>
            <a:r>
              <a:rPr lang="en-US" dirty="0" err="1"/>
              <a:t>ebay</a:t>
            </a:r>
            <a:r>
              <a:rPr lang="en-US" dirty="0"/>
              <a:t> too</a:t>
            </a:r>
          </a:p>
        </p:txBody>
      </p:sp>
    </p:spTree>
    <p:extLst>
      <p:ext uri="{BB962C8B-B14F-4D97-AF65-F5344CB8AC3E}">
        <p14:creationId xmlns:p14="http://schemas.microsoft.com/office/powerpoint/2010/main" val="1306453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Review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924800" cy="4800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 characterize electric circuits by 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their topology (loops)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the components within them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Components are characterized by their I-V curves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Or approximations (e.g., piecewise linear, etc.)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Other characteristics include maximum/minimum ratings for voltage, current, power, temperature, humidity, etc. 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Exceed these ratings at your own peril – the components I-V characteristics may profoundly change (</a:t>
            </a:r>
            <a:r>
              <a:rPr lang="en-US" dirty="0">
                <a:latin typeface="Arial" charset="0"/>
                <a:ea typeface="ＭＳ Ｐゴシック" charset="0"/>
                <a:sym typeface="Wingdings" charset="0"/>
              </a:rPr>
              <a:t> component failure)</a:t>
            </a: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 abstract Maxwell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s equations with KVL and KCL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Voltages around any loop add to zero (                  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Currents into any node sum to zero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Component characteristics + topology + KVL and KCL are  generally a linear system of equations with a unique solution </a:t>
            </a:r>
          </a:p>
        </p:txBody>
      </p:sp>
      <p:graphicFrame>
        <p:nvGraphicFramePr>
          <p:cNvPr id="17411" name="Object 2"/>
          <p:cNvGraphicFramePr>
            <a:graphicFrameLocks noChangeAspect="1"/>
          </p:cNvGraphicFramePr>
          <p:nvPr/>
        </p:nvGraphicFramePr>
        <p:xfrm>
          <a:off x="5943600" y="5105400"/>
          <a:ext cx="12192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9300" imgH="241300" progId="Equation.3">
                  <p:embed/>
                </p:oleObj>
              </mc:Choice>
              <mc:Fallback>
                <p:oleObj name="Equation" r:id="rId3" imgW="749300" imgH="241300" progId="Equation.3">
                  <p:embed/>
                  <p:pic>
                    <p:nvPicPr>
                      <p:cNvPr id="174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5105400"/>
                        <a:ext cx="12192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352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Review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Ohm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s law is the simplest possible I-V relationship, and a good approximation for resistors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Thevenin (or Norton) equivalent circuits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Any 2-terminal component </a:t>
            </a:r>
            <a:r>
              <a:rPr lang="ja-JP" altLang="en-US" i="1">
                <a:latin typeface="Arial" charset="0"/>
                <a:ea typeface="ＭＳ Ｐゴシック" charset="0"/>
              </a:rPr>
              <a:t>“</a:t>
            </a:r>
            <a:r>
              <a:rPr lang="en-US" altLang="ja-JP" i="1">
                <a:latin typeface="Arial" charset="0"/>
                <a:ea typeface="ＭＳ Ｐゴシック" charset="0"/>
              </a:rPr>
              <a:t>sees</a:t>
            </a:r>
            <a:r>
              <a:rPr lang="ja-JP" altLang="en-US" i="1">
                <a:latin typeface="Arial" charset="0"/>
                <a:ea typeface="ＭＳ Ｐゴシック" charset="0"/>
              </a:rPr>
              <a:t>”</a:t>
            </a:r>
            <a:r>
              <a:rPr lang="en-US" altLang="ja-JP" i="1">
                <a:latin typeface="Arial" charset="0"/>
                <a:ea typeface="ＭＳ Ｐゴシック" charset="0"/>
              </a:rPr>
              <a:t> </a:t>
            </a:r>
            <a:r>
              <a:rPr lang="en-US" altLang="ja-JP">
                <a:latin typeface="Arial" charset="0"/>
                <a:ea typeface="ＭＳ Ｐゴシック" charset="0"/>
              </a:rPr>
              <a:t>the rest of the Ohmic circuit connected to it as a voltage (or current) source in series (or parallel) with a resistance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Diodes have very non-linear I-V curves, but away from their (negative) zener breakdown voltage and forward conduction voltage 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corners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, we can model them as piecewise linear (or open and short circuits)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ll see how other components can also be modeled Ohmically with some tricks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94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Metacognating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We’ve all got our own power supply, multimeter, breadboard, soldering iron, tools, </a:t>
            </a:r>
            <a:r>
              <a:rPr lang="is-IS" dirty="0"/>
              <a:t>… </a:t>
            </a:r>
          </a:p>
          <a:p>
            <a:r>
              <a:rPr lang="is-IS" dirty="0"/>
              <a:t>So you can stumble and bumble and explore the world of electronics at home, on your own ... </a:t>
            </a:r>
            <a:endParaRPr lang="en-US" dirty="0"/>
          </a:p>
          <a:p>
            <a:r>
              <a:rPr lang="is-IS" dirty="0"/>
              <a:t>Why should you want a </a:t>
            </a:r>
            <a:r>
              <a:rPr lang="is-IS" i="1" dirty="0"/>
              <a:t>better</a:t>
            </a:r>
            <a:r>
              <a:rPr lang="is-IS" dirty="0"/>
              <a:t> DC power supply? </a:t>
            </a:r>
          </a:p>
          <a:p>
            <a:pPr lvl="1"/>
            <a:r>
              <a:rPr lang="is-IS" dirty="0"/>
              <a:t>What features should it have?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1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53C0-9E62-E346-9659-9E4231DE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</a:t>
            </a:r>
            <a:r>
              <a:rPr lang="en-US" dirty="0" err="1"/>
              <a:t>R</a:t>
            </a:r>
            <a:r>
              <a:rPr lang="en-US" baseline="-25000" dirty="0" err="1"/>
              <a:t>Th</a:t>
            </a:r>
            <a:endParaRPr lang="en-US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44D1E-F3D3-9A46-B6F8-7A505FC78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Wikipedia page gives a theoretical recipe that isn’t generally safe or practical</a:t>
            </a:r>
          </a:p>
          <a:p>
            <a:pPr lvl="1"/>
            <a:r>
              <a:rPr lang="en-US" dirty="0" err="1"/>
              <a:t>R</a:t>
            </a:r>
            <a:r>
              <a:rPr lang="en-US" baseline="-25000" dirty="0" err="1"/>
              <a:t>Th</a:t>
            </a:r>
            <a:r>
              <a:rPr lang="en-US" dirty="0"/>
              <a:t> isn’t a real, fixed R, but an equivalence who’s value may likely change as the operating point of the circuit changes. </a:t>
            </a:r>
          </a:p>
          <a:p>
            <a:pPr lvl="1"/>
            <a:r>
              <a:rPr lang="en-US" dirty="0"/>
              <a:t>We therefore want to measure </a:t>
            </a:r>
            <a:r>
              <a:rPr lang="en-US" dirty="0" err="1"/>
              <a:t>R</a:t>
            </a:r>
            <a:r>
              <a:rPr lang="en-US" baseline="-25000" dirty="0" err="1"/>
              <a:t>Th</a:t>
            </a:r>
            <a:r>
              <a:rPr lang="en-US" dirty="0"/>
              <a:t> “close” to where we’ll be operating the device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CCC2F68-7CD8-D94C-990D-E6D29266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00" y="3167160"/>
            <a:ext cx="4910161" cy="368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4CB3CE-A50A-D04A-8D41-DF744FCD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constant current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BB53-3E5B-7C48-96D9-5F767F599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6805673" cy="4800600"/>
          </a:xfrm>
        </p:spPr>
        <p:txBody>
          <a:bodyPr/>
          <a:lstStyle/>
          <a:p>
            <a:r>
              <a:rPr lang="en-US" dirty="0"/>
              <a:t>Let’s simulate the circuit at right, for a range of different R</a:t>
            </a:r>
            <a:r>
              <a:rPr lang="en-US" baseline="-25000" dirty="0"/>
              <a:t>L</a:t>
            </a:r>
            <a:r>
              <a:rPr lang="en-US" dirty="0"/>
              <a:t>s. Here’s (our first) </a:t>
            </a:r>
            <a:r>
              <a:rPr lang="en-US" dirty="0" err="1"/>
              <a:t>Matlab</a:t>
            </a:r>
            <a:r>
              <a:rPr lang="en-US" dirty="0"/>
              <a:t> code: 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V0 = 12; % volts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Rs = 10e3; % ohms</a:t>
            </a:r>
          </a:p>
          <a:p>
            <a:pPr marL="40005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logspace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(0,5)'; % ohms</a:t>
            </a:r>
          </a:p>
          <a:p>
            <a:pPr marL="40005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V0 *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./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Rs+Rl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% voltage divider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il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./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* 1000; % mA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il)</a:t>
            </a:r>
          </a:p>
          <a:p>
            <a:pPr marL="40005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/ohms'); </a:t>
            </a:r>
          </a:p>
          <a:p>
            <a:pPr marL="40005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('il/mA')</a:t>
            </a:r>
          </a:p>
          <a:p>
            <a:r>
              <a:rPr lang="en-US" dirty="0"/>
              <a:t>Doesn’t look like a </a:t>
            </a:r>
            <a:br>
              <a:rPr lang="en-US" dirty="0"/>
            </a:br>
            <a:r>
              <a:rPr lang="en-US" dirty="0"/>
              <a:t>constant current  … </a:t>
            </a:r>
          </a:p>
          <a:p>
            <a:pPr lvl="1"/>
            <a:r>
              <a:rPr lang="en-US" dirty="0"/>
              <a:t>What if we just change the </a:t>
            </a:r>
            <a:br>
              <a:rPr lang="en-US" dirty="0"/>
            </a:br>
            <a:r>
              <a:rPr lang="en-US" dirty="0"/>
              <a:t>scale to log-log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C06D0-665F-D244-A6B4-EC58C880DA4C}"/>
              </a:ext>
            </a:extLst>
          </p:cNvPr>
          <p:cNvSpPr txBox="1"/>
          <p:nvPr/>
        </p:nvSpPr>
        <p:spPr>
          <a:xfrm>
            <a:off x="152400" y="76200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Sidetrack </a:t>
            </a:r>
          </a:p>
          <a:p>
            <a:r>
              <a:rPr lang="en-US" dirty="0"/>
              <a:t>#1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053BB5-F7F6-2F4E-B754-FF4157B234BE}"/>
              </a:ext>
            </a:extLst>
          </p:cNvPr>
          <p:cNvGrpSpPr/>
          <p:nvPr/>
        </p:nvGrpSpPr>
        <p:grpSpPr>
          <a:xfrm>
            <a:off x="7529572" y="1634945"/>
            <a:ext cx="1041551" cy="846415"/>
            <a:chOff x="6934200" y="1744385"/>
            <a:chExt cx="1041551" cy="846415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31DB179F-72C1-FA48-A790-433B2A6B86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47155" y="1820585"/>
              <a:ext cx="228596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6" name="Group 255">
              <a:extLst>
                <a:ext uri="{FF2B5EF4-FFF2-40B4-BE49-F238E27FC236}">
                  <a16:creationId xmlns:a16="http://schemas.microsoft.com/office/drawing/2014/main" id="{1FF3EB02-46FB-0E48-9FBD-F224ECA522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4200" y="1828800"/>
              <a:ext cx="304800" cy="762000"/>
              <a:chOff x="4800" y="144"/>
              <a:chExt cx="384" cy="1824"/>
            </a:xfrm>
          </p:grpSpPr>
          <p:sp>
            <p:nvSpPr>
              <p:cNvPr id="7" name="Line 256">
                <a:extLst>
                  <a:ext uri="{FF2B5EF4-FFF2-40B4-BE49-F238E27FC236}">
                    <a16:creationId xmlns:a16="http://schemas.microsoft.com/office/drawing/2014/main" id="{7441B4D7-AF52-3F4D-8D87-31C321028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200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" name="Line 257">
                <a:extLst>
                  <a:ext uri="{FF2B5EF4-FFF2-40B4-BE49-F238E27FC236}">
                    <a16:creationId xmlns:a16="http://schemas.microsoft.com/office/drawing/2014/main" id="{64740E55-11E6-AE46-A337-B2805E43C1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91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" name="Line 258">
                <a:extLst>
                  <a:ext uri="{FF2B5EF4-FFF2-40B4-BE49-F238E27FC236}">
                    <a16:creationId xmlns:a16="http://schemas.microsoft.com/office/drawing/2014/main" id="{848EED50-7610-5D44-8F36-463728E42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00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" name="Line 259">
                <a:extLst>
                  <a:ext uri="{FF2B5EF4-FFF2-40B4-BE49-F238E27FC236}">
                    <a16:creationId xmlns:a16="http://schemas.microsoft.com/office/drawing/2014/main" id="{A8B09408-94B3-7742-9ADE-1BA2477AE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20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1" name="Line 260">
                <a:extLst>
                  <a:ext uri="{FF2B5EF4-FFF2-40B4-BE49-F238E27FC236}">
                    <a16:creationId xmlns:a16="http://schemas.microsoft.com/office/drawing/2014/main" id="{E268C10A-ED1F-5E43-905A-0F2EAD3D6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110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2" name="Line 261">
                <a:extLst>
                  <a:ext uri="{FF2B5EF4-FFF2-40B4-BE49-F238E27FC236}">
                    <a16:creationId xmlns:a16="http://schemas.microsoft.com/office/drawing/2014/main" id="{8AB7B699-EDD6-4544-BCA4-FC025A1C7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44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18310B-37DE-A24B-8140-FF48F984A74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393237" y="14395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F97AECF-A0F4-4248-873B-D177C29FBCFC}"/>
                </a:ext>
              </a:extLst>
            </p:cNvPr>
            <p:cNvCxnSpPr>
              <a:stCxn id="7" idx="1"/>
            </p:cNvCxnSpPr>
            <p:nvPr/>
          </p:nvCxnSpPr>
          <p:spPr bwMode="auto">
            <a:xfrm>
              <a:off x="7086601" y="2590800"/>
              <a:ext cx="774852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6FC01E1-20E1-BD47-B459-9094F8DFBBA1}"/>
              </a:ext>
            </a:extLst>
          </p:cNvPr>
          <p:cNvSpPr txBox="1"/>
          <p:nvPr/>
        </p:nvSpPr>
        <p:spPr>
          <a:xfrm>
            <a:off x="7173817" y="192968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</a:t>
            </a:r>
            <a:r>
              <a:rPr lang="en-US" sz="1800" baseline="-250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82142-F0A2-9E44-9455-B61F124A7B72}"/>
              </a:ext>
            </a:extLst>
          </p:cNvPr>
          <p:cNvSpPr txBox="1"/>
          <p:nvPr/>
        </p:nvSpPr>
        <p:spPr>
          <a:xfrm>
            <a:off x="7897976" y="131121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</a:t>
            </a:r>
            <a:r>
              <a:rPr lang="en-US" sz="1800" baseline="-25000" dirty="0"/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F6B080-13A9-3449-9B05-F22EBD295C77}"/>
              </a:ext>
            </a:extLst>
          </p:cNvPr>
          <p:cNvSpPr txBox="1"/>
          <p:nvPr/>
        </p:nvSpPr>
        <p:spPr>
          <a:xfrm>
            <a:off x="8517876" y="184154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</a:t>
            </a:r>
            <a:r>
              <a:rPr lang="en-US" sz="1800" baseline="-250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70138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E8DDB8-75E0-6A4C-AF14-80362D84E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746" y="3120019"/>
            <a:ext cx="4893328" cy="3669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4CB3CE-A50A-D04A-8D41-DF744FCD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constant current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9BB53-3E5B-7C48-96D9-5F767F599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8" y="1295400"/>
            <a:ext cx="7034266" cy="5105400"/>
          </a:xfrm>
        </p:spPr>
        <p:txBody>
          <a:bodyPr/>
          <a:lstStyle/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xscale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'log');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yscale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', 'log’);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grid;</a:t>
            </a:r>
          </a:p>
          <a:p>
            <a:pPr marL="400050" lvl="1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 or replot it: 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loglog(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il)</a:t>
            </a:r>
          </a:p>
          <a:p>
            <a:pPr marL="40005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R_l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/ohms'); </a:t>
            </a:r>
          </a:p>
          <a:p>
            <a:pPr marL="400050" lvl="1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i_l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/mA')</a:t>
            </a:r>
          </a:p>
          <a:p>
            <a:pPr marL="40005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grid;</a:t>
            </a:r>
          </a:p>
          <a:p>
            <a:r>
              <a:rPr lang="en-US" dirty="0"/>
              <a:t>For R</a:t>
            </a:r>
            <a:r>
              <a:rPr lang="en-US" baseline="-25000" dirty="0"/>
              <a:t>L</a:t>
            </a:r>
            <a:r>
              <a:rPr lang="en-US" dirty="0"/>
              <a:t> &lt;&lt; R</a:t>
            </a:r>
            <a:r>
              <a:rPr lang="en-US" baseline="-25000" dirty="0"/>
              <a:t>s</a:t>
            </a:r>
            <a:r>
              <a:rPr lang="en-US" dirty="0"/>
              <a:t>, the current </a:t>
            </a:r>
            <a:br>
              <a:rPr lang="en-US" dirty="0"/>
            </a:br>
            <a:r>
              <a:rPr lang="en-US" dirty="0"/>
              <a:t>looks pretty constant … </a:t>
            </a:r>
          </a:p>
          <a:p>
            <a:r>
              <a:rPr lang="en-US" dirty="0"/>
              <a:t>Another way to think about </a:t>
            </a:r>
            <a:br>
              <a:rPr lang="en-US" dirty="0"/>
            </a:br>
            <a:r>
              <a:rPr lang="en-US" dirty="0"/>
              <a:t>this: </a:t>
            </a:r>
            <a:r>
              <a:rPr lang="en-US" dirty="0" err="1"/>
              <a:t>i</a:t>
            </a:r>
            <a:r>
              <a:rPr lang="en-US" dirty="0"/>
              <a:t> = V</a:t>
            </a:r>
            <a:r>
              <a:rPr lang="en-US" baseline="-25000" dirty="0"/>
              <a:t>0</a:t>
            </a:r>
            <a:r>
              <a:rPr lang="en-US" dirty="0"/>
              <a:t>/(</a:t>
            </a:r>
            <a:r>
              <a:rPr lang="en-US" dirty="0" err="1"/>
              <a:t>R</a:t>
            </a:r>
            <a:r>
              <a:rPr lang="en-US" baseline="-25000" dirty="0" err="1"/>
              <a:t>s</a:t>
            </a:r>
            <a:r>
              <a:rPr lang="en-US" dirty="0" err="1"/>
              <a:t>+R</a:t>
            </a:r>
            <a:r>
              <a:rPr lang="en-US" baseline="-25000" dirty="0" err="1"/>
              <a:t>L</a:t>
            </a:r>
            <a:r>
              <a:rPr lang="en-US" dirty="0"/>
              <a:t>) is ~</a:t>
            </a:r>
            <a:br>
              <a:rPr lang="en-US" dirty="0"/>
            </a:br>
            <a:r>
              <a:rPr lang="en-US" dirty="0"/>
              <a:t>constant for R</a:t>
            </a:r>
            <a:r>
              <a:rPr lang="en-US" baseline="-25000" dirty="0"/>
              <a:t>S</a:t>
            </a:r>
            <a:r>
              <a:rPr lang="en-US" dirty="0"/>
              <a:t> &gt;&gt; R</a:t>
            </a:r>
            <a:r>
              <a:rPr lang="en-US" baseline="-25000" dirty="0"/>
              <a:t>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(because R</a:t>
            </a:r>
            <a:r>
              <a:rPr lang="en-US" baseline="-25000" dirty="0"/>
              <a:t>S</a:t>
            </a:r>
            <a:r>
              <a:rPr lang="en-US" dirty="0"/>
              <a:t> is constant)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C06D0-665F-D244-A6B4-EC58C880DA4C}"/>
              </a:ext>
            </a:extLst>
          </p:cNvPr>
          <p:cNvSpPr txBox="1"/>
          <p:nvPr/>
        </p:nvSpPr>
        <p:spPr>
          <a:xfrm>
            <a:off x="152400" y="76200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Sidetrack </a:t>
            </a:r>
          </a:p>
          <a:p>
            <a:r>
              <a:rPr lang="en-US" dirty="0"/>
              <a:t>#1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053BB5-F7F6-2F4E-B754-FF4157B234BE}"/>
              </a:ext>
            </a:extLst>
          </p:cNvPr>
          <p:cNvGrpSpPr/>
          <p:nvPr/>
        </p:nvGrpSpPr>
        <p:grpSpPr>
          <a:xfrm>
            <a:off x="7529572" y="1634945"/>
            <a:ext cx="1041551" cy="846415"/>
            <a:chOff x="6934200" y="1744385"/>
            <a:chExt cx="1041551" cy="846415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31DB179F-72C1-FA48-A790-433B2A6B862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747155" y="1820585"/>
              <a:ext cx="228596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6" name="Group 255">
              <a:extLst>
                <a:ext uri="{FF2B5EF4-FFF2-40B4-BE49-F238E27FC236}">
                  <a16:creationId xmlns:a16="http://schemas.microsoft.com/office/drawing/2014/main" id="{1FF3EB02-46FB-0E48-9FBD-F224ECA522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4200" y="1828800"/>
              <a:ext cx="304800" cy="762000"/>
              <a:chOff x="4800" y="144"/>
              <a:chExt cx="384" cy="1824"/>
            </a:xfrm>
          </p:grpSpPr>
          <p:sp>
            <p:nvSpPr>
              <p:cNvPr id="7" name="Line 256">
                <a:extLst>
                  <a:ext uri="{FF2B5EF4-FFF2-40B4-BE49-F238E27FC236}">
                    <a16:creationId xmlns:a16="http://schemas.microsoft.com/office/drawing/2014/main" id="{7441B4D7-AF52-3F4D-8D87-31C321028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200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8" name="Line 257">
                <a:extLst>
                  <a:ext uri="{FF2B5EF4-FFF2-40B4-BE49-F238E27FC236}">
                    <a16:creationId xmlns:a16="http://schemas.microsoft.com/office/drawing/2014/main" id="{64740E55-11E6-AE46-A337-B2805E43C1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91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9" name="Line 258">
                <a:extLst>
                  <a:ext uri="{FF2B5EF4-FFF2-40B4-BE49-F238E27FC236}">
                    <a16:creationId xmlns:a16="http://schemas.microsoft.com/office/drawing/2014/main" id="{848EED50-7610-5D44-8F36-463728E42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00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0" name="Line 259">
                <a:extLst>
                  <a:ext uri="{FF2B5EF4-FFF2-40B4-BE49-F238E27FC236}">
                    <a16:creationId xmlns:a16="http://schemas.microsoft.com/office/drawing/2014/main" id="{A8B09408-94B3-7742-9ADE-1BA2477AE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20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11" name="Line 260">
                <a:extLst>
                  <a:ext uri="{FF2B5EF4-FFF2-40B4-BE49-F238E27FC236}">
                    <a16:creationId xmlns:a16="http://schemas.microsoft.com/office/drawing/2014/main" id="{E268C10A-ED1F-5E43-905A-0F2EAD3D6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110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2" name="Line 261">
                <a:extLst>
                  <a:ext uri="{FF2B5EF4-FFF2-40B4-BE49-F238E27FC236}">
                    <a16:creationId xmlns:a16="http://schemas.microsoft.com/office/drawing/2014/main" id="{8AB7B699-EDD6-4544-BCA4-FC025A1C7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44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918310B-37DE-A24B-8140-FF48F984A747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7393237" y="1439585"/>
              <a:ext cx="152400" cy="762000"/>
            </a:xfrm>
            <a:custGeom>
              <a:avLst/>
              <a:gdLst>
                <a:gd name="T0" fmla="*/ 2147483646 w 192"/>
                <a:gd name="T1" fmla="*/ 0 h 960"/>
                <a:gd name="T2" fmla="*/ 2147483646 w 192"/>
                <a:gd name="T3" fmla="*/ 2147483646 h 960"/>
                <a:gd name="T4" fmla="*/ 2147483646 w 192"/>
                <a:gd name="T5" fmla="*/ 2147483646 h 960"/>
                <a:gd name="T6" fmla="*/ 0 w 192"/>
                <a:gd name="T7" fmla="*/ 2147483646 h 960"/>
                <a:gd name="T8" fmla="*/ 2147483646 w 192"/>
                <a:gd name="T9" fmla="*/ 2147483646 h 960"/>
                <a:gd name="T10" fmla="*/ 0 w 192"/>
                <a:gd name="T11" fmla="*/ 2147483646 h 960"/>
                <a:gd name="T12" fmla="*/ 2147483646 w 192"/>
                <a:gd name="T13" fmla="*/ 2147483646 h 960"/>
                <a:gd name="T14" fmla="*/ 0 w 192"/>
                <a:gd name="T15" fmla="*/ 2147483646 h 960"/>
                <a:gd name="T16" fmla="*/ 2147483646 w 192"/>
                <a:gd name="T17" fmla="*/ 2147483646 h 960"/>
                <a:gd name="T18" fmla="*/ 2147483646 w 192"/>
                <a:gd name="T19" fmla="*/ 2147483646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F97AECF-A0F4-4248-873B-D177C29FBCFC}"/>
                </a:ext>
              </a:extLst>
            </p:cNvPr>
            <p:cNvCxnSpPr>
              <a:stCxn id="7" idx="1"/>
            </p:cNvCxnSpPr>
            <p:nvPr/>
          </p:nvCxnSpPr>
          <p:spPr bwMode="auto">
            <a:xfrm>
              <a:off x="7086601" y="2590800"/>
              <a:ext cx="774852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6FC01E1-20E1-BD47-B459-9094F8DFBBA1}"/>
              </a:ext>
            </a:extLst>
          </p:cNvPr>
          <p:cNvSpPr txBox="1"/>
          <p:nvPr/>
        </p:nvSpPr>
        <p:spPr>
          <a:xfrm>
            <a:off x="7173817" y="192968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</a:t>
            </a:r>
            <a:r>
              <a:rPr lang="en-US" sz="1800" baseline="-250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82142-F0A2-9E44-9455-B61F124A7B72}"/>
              </a:ext>
            </a:extLst>
          </p:cNvPr>
          <p:cNvSpPr txBox="1"/>
          <p:nvPr/>
        </p:nvSpPr>
        <p:spPr>
          <a:xfrm>
            <a:off x="7897976" y="131121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</a:t>
            </a:r>
            <a:r>
              <a:rPr lang="en-US" sz="1800" baseline="-25000" dirty="0"/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F6B080-13A9-3449-9B05-F22EBD295C77}"/>
              </a:ext>
            </a:extLst>
          </p:cNvPr>
          <p:cNvSpPr txBox="1"/>
          <p:nvPr/>
        </p:nvSpPr>
        <p:spPr>
          <a:xfrm>
            <a:off x="8517876" y="184154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</a:t>
            </a:r>
            <a:r>
              <a:rPr lang="en-US" sz="1800" baseline="-25000" dirty="0"/>
              <a:t>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92B6B-73A8-AD46-A4CB-EA7FC7EE1D4F}"/>
              </a:ext>
            </a:extLst>
          </p:cNvPr>
          <p:cNvSpPr txBox="1"/>
          <p:nvPr/>
        </p:nvSpPr>
        <p:spPr>
          <a:xfrm>
            <a:off x="5240871" y="387801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</a:t>
            </a:r>
            <a:r>
              <a:rPr lang="en-US" sz="1800" baseline="-25000" dirty="0"/>
              <a:t>S</a:t>
            </a:r>
            <a:r>
              <a:rPr lang="en-US" sz="1800" dirty="0"/>
              <a:t> dominates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DD1A80-0B80-B541-8BA6-8FB80E49BD9E}"/>
              </a:ext>
            </a:extLst>
          </p:cNvPr>
          <p:cNvSpPr txBox="1"/>
          <p:nvPr/>
        </p:nvSpPr>
        <p:spPr>
          <a:xfrm>
            <a:off x="5948770" y="5721603"/>
            <a:ext cx="155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</a:t>
            </a:r>
            <a:r>
              <a:rPr lang="en-US" sz="1800" baseline="-25000" dirty="0"/>
              <a:t>L</a:t>
            </a:r>
            <a:r>
              <a:rPr lang="en-US" sz="1800" dirty="0"/>
              <a:t> dominates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A7E07D-F030-B84B-8D18-B6A14A5B8B26}"/>
              </a:ext>
            </a:extLst>
          </p:cNvPr>
          <p:cNvSpPr txBox="1"/>
          <p:nvPr/>
        </p:nvSpPr>
        <p:spPr>
          <a:xfrm>
            <a:off x="6542847" y="4338143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“Corner”</a:t>
            </a:r>
          </a:p>
          <a:p>
            <a:pPr algn="r"/>
            <a:r>
              <a:rPr lang="en-US" sz="1800" dirty="0"/>
              <a:t>R</a:t>
            </a:r>
            <a:r>
              <a:rPr lang="en-US" sz="1800" baseline="-25000" dirty="0"/>
              <a:t>S</a:t>
            </a:r>
            <a:r>
              <a:rPr lang="en-US" sz="1800" dirty="0"/>
              <a:t> = R</a:t>
            </a:r>
            <a:r>
              <a:rPr lang="en-US" sz="1800" baseline="-25000" dirty="0"/>
              <a:t>L</a:t>
            </a:r>
            <a:endParaRPr lang="en-US" sz="18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E3D1A8-0BC6-1140-8E78-46CFF1151F27}"/>
              </a:ext>
            </a:extLst>
          </p:cNvPr>
          <p:cNvCxnSpPr/>
          <p:nvPr/>
        </p:nvCxnSpPr>
        <p:spPr bwMode="auto">
          <a:xfrm flipV="1">
            <a:off x="5708993" y="3440860"/>
            <a:ext cx="0" cy="5041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D61D0A-BA27-814A-A9CB-7C2DE30875CC}"/>
              </a:ext>
            </a:extLst>
          </p:cNvPr>
          <p:cNvCxnSpPr>
            <a:cxnSpLocks/>
          </p:cNvCxnSpPr>
          <p:nvPr/>
        </p:nvCxnSpPr>
        <p:spPr bwMode="auto">
          <a:xfrm flipV="1">
            <a:off x="7917804" y="5987588"/>
            <a:ext cx="818241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94B69E-E9CD-C148-AA44-B2DFEA8301B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81972" y="4229416"/>
            <a:ext cx="449352" cy="3827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D1B321-7860-7E42-B8BD-D70EB115AAF7}"/>
              </a:ext>
            </a:extLst>
          </p:cNvPr>
          <p:cNvCxnSpPr/>
          <p:nvPr/>
        </p:nvCxnSpPr>
        <p:spPr bwMode="auto">
          <a:xfrm flipH="1" flipV="1">
            <a:off x="7946167" y="3372290"/>
            <a:ext cx="953214" cy="2895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1341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FACF-1AA3-764B-8761-9D2AF8EF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08AC9-D8F0-FA48-9A68-D6EA90564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voltageAndCurrent.mlx</a:t>
            </a:r>
            <a:r>
              <a:rPr lang="en-US" dirty="0"/>
              <a:t>, a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LiveScript</a:t>
            </a:r>
            <a:r>
              <a:rPr lang="en-US" dirty="0"/>
              <a:t> that explores 2 resistor series circuits in much more detail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C08E9-9C9A-2D4F-9472-2D49DA29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85" y="2148155"/>
            <a:ext cx="710881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5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0323-709C-1F4A-8B75-8DC7FBA9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8534400" cy="1143000"/>
          </a:xfrm>
        </p:spPr>
        <p:txBody>
          <a:bodyPr/>
          <a:lstStyle/>
          <a:p>
            <a:r>
              <a:rPr lang="en-US" dirty="0"/>
              <a:t>Sidetrack … How </a:t>
            </a:r>
            <a:r>
              <a:rPr lang="en-US" u="sng" dirty="0"/>
              <a:t>dim</a:t>
            </a:r>
            <a:r>
              <a:rPr lang="en-US" dirty="0"/>
              <a:t> can an LED glow?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27290-290C-9A43-8C5E-58FCAD0C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Amgen I was tasked with comparing the sensitivities of several detectors of faint light</a:t>
            </a:r>
          </a:p>
          <a:p>
            <a:pPr lvl="1"/>
            <a:r>
              <a:rPr lang="en-US" dirty="0"/>
              <a:t>These $300,000-$800,000 machines measure very faint light from surface proximity assays (SPA) that convert radioactivity to light, and we had to decide which ones to buy</a:t>
            </a:r>
          </a:p>
          <a:p>
            <a:pPr lvl="1"/>
            <a:r>
              <a:rPr lang="en-US" dirty="0"/>
              <a:t>They wanted me to fly around the country to test these machines, carrying radioactive biological materials and doing chemistry with these highly dangerous materials</a:t>
            </a:r>
          </a:p>
          <a:p>
            <a:pPr lvl="1"/>
            <a:r>
              <a:rPr lang="en-US" dirty="0"/>
              <a:t> What would you do? </a:t>
            </a:r>
          </a:p>
          <a:p>
            <a:pPr lvl="1"/>
            <a:r>
              <a:rPr lang="en-US" dirty="0"/>
              <a:t>Would you be comfortable working in radioactive labs in foreign companies?</a:t>
            </a:r>
          </a:p>
          <a:p>
            <a:pPr lvl="1"/>
            <a:r>
              <a:rPr lang="en-US" dirty="0"/>
              <a:t>Would you bring your own Geiger counter or trust what you find there?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730AC-51B0-AB44-95FB-1A98A8755009}"/>
              </a:ext>
            </a:extLst>
          </p:cNvPr>
          <p:cNvSpPr txBox="1"/>
          <p:nvPr/>
        </p:nvSpPr>
        <p:spPr>
          <a:xfrm>
            <a:off x="76200" y="0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404629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0323-709C-1F4A-8B75-8DC7FBA9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4300"/>
            <a:ext cx="8534400" cy="1143000"/>
          </a:xfrm>
        </p:spPr>
        <p:txBody>
          <a:bodyPr/>
          <a:lstStyle/>
          <a:p>
            <a:r>
              <a:rPr lang="en-US" dirty="0"/>
              <a:t>Scintillation Proximity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27290-290C-9A43-8C5E-58FCAD0C0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924800" cy="4800600"/>
          </a:xfrm>
        </p:spPr>
        <p:txBody>
          <a:bodyPr/>
          <a:lstStyle/>
          <a:p>
            <a:r>
              <a:rPr lang="en-US" dirty="0"/>
              <a:t>Amgen tasked me with buying the most sensitive Scintillation Proximity detectors</a:t>
            </a:r>
          </a:p>
          <a:p>
            <a:r>
              <a:rPr lang="en-US" dirty="0"/>
              <a:t>These $500k machines measure faint Cerenkov light emitted by radioactive atoms</a:t>
            </a:r>
          </a:p>
          <a:p>
            <a:r>
              <a:rPr lang="en-US" dirty="0"/>
              <a:t>I was asked to fly around the country with radioactive materials to compare </a:t>
            </a:r>
            <a:br>
              <a:rPr lang="en-US" dirty="0"/>
            </a:br>
            <a:r>
              <a:rPr lang="en-US" dirty="0"/>
              <a:t>competing machines … </a:t>
            </a:r>
          </a:p>
        </p:txBody>
      </p:sp>
      <p:pic>
        <p:nvPicPr>
          <p:cNvPr id="34822" name="Picture 6" descr="Ligand-binding assay formats. (a) Scintillation proximity assay. | Download  Scientific Diagram">
            <a:extLst>
              <a:ext uri="{FF2B5EF4-FFF2-40B4-BE49-F238E27FC236}">
                <a16:creationId xmlns:a16="http://schemas.microsoft.com/office/drawing/2014/main" id="{0D4815D2-4929-EF41-854E-EFD000F6B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35"/>
          <a:stretch/>
        </p:blipFill>
        <p:spPr bwMode="auto">
          <a:xfrm>
            <a:off x="270834" y="4267200"/>
            <a:ext cx="468297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CLIPR System - Chemiluminescence Imaging Plate Reader - Molecular Devices  Corporation">
            <a:extLst>
              <a:ext uri="{FF2B5EF4-FFF2-40B4-BE49-F238E27FC236}">
                <a16:creationId xmlns:a16="http://schemas.microsoft.com/office/drawing/2014/main" id="{17538FA8-B06E-9A47-9067-14D9B42D6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2" y="3429000"/>
            <a:ext cx="36861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24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0323-709C-1F4A-8B75-8DC7FBA9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8534400" cy="1143000"/>
          </a:xfrm>
        </p:spPr>
        <p:txBody>
          <a:bodyPr/>
          <a:lstStyle/>
          <a:p>
            <a:r>
              <a:rPr lang="en-US" dirty="0"/>
              <a:t>Or find another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27290-290C-9A43-8C5E-58FCAD0C0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924800" cy="4800600"/>
          </a:xfrm>
        </p:spPr>
        <p:txBody>
          <a:bodyPr/>
          <a:lstStyle/>
          <a:p>
            <a:r>
              <a:rPr lang="en-US" dirty="0"/>
              <a:t>Light is light – so what if I used LEDs as standard light sources, instead of radioactivity-induced Cerenkov radiation?</a:t>
            </a:r>
          </a:p>
          <a:p>
            <a:r>
              <a:rPr lang="en-US" dirty="0"/>
              <a:t>A 1.5V battery doesn’t turn on most LEDs (no light), and a 12V garage-door opener battery in series with a 10M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 resistor produces I=1.2</a:t>
            </a:r>
            <a:r>
              <a:rPr lang="en-US" dirty="0">
                <a:latin typeface="Symbol" pitchFamily="2" charset="2"/>
              </a:rPr>
              <a:t>m</a:t>
            </a:r>
            <a:r>
              <a:rPr lang="en-US" dirty="0"/>
              <a:t>A which was too bright. </a:t>
            </a:r>
          </a:p>
          <a:p>
            <a:r>
              <a:rPr lang="en-US" dirty="0"/>
              <a:t>These detectors take many seconds of exposure normally, so flashing the LED at a low duty cycle (e.g., 10msec on every second) would reduce the brightness by 100 – if the detector was linear…</a:t>
            </a:r>
          </a:p>
          <a:p>
            <a:r>
              <a:rPr lang="en-US" dirty="0"/>
              <a:t>Convince my client and boss that this is a better solution</a:t>
            </a:r>
          </a:p>
        </p:txBody>
      </p:sp>
    </p:spTree>
    <p:extLst>
      <p:ext uri="{BB962C8B-B14F-4D97-AF65-F5344CB8AC3E}">
        <p14:creationId xmlns:p14="http://schemas.microsoft.com/office/powerpoint/2010/main" val="345292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55654</TotalTime>
  <Words>1967</Words>
  <Application>Microsoft Macintosh PowerPoint</Application>
  <PresentationFormat>On-screen Show (4:3)</PresentationFormat>
  <Paragraphs>262</Paragraphs>
  <Slides>22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Courier New</vt:lpstr>
      <vt:lpstr>Symbol</vt:lpstr>
      <vt:lpstr>Times New Roman</vt:lpstr>
      <vt:lpstr>Blank Presentation</vt:lpstr>
      <vt:lpstr>Drawing</vt:lpstr>
      <vt:lpstr>Word.Picture.8</vt:lpstr>
      <vt:lpstr>Equation</vt:lpstr>
      <vt:lpstr>Additional points</vt:lpstr>
      <vt:lpstr>Comment on apparatus</vt:lpstr>
      <vt:lpstr>Measuring RTh</vt:lpstr>
      <vt:lpstr>Making a constant current source</vt:lpstr>
      <vt:lpstr>Making a constant current source</vt:lpstr>
      <vt:lpstr>More simulations</vt:lpstr>
      <vt:lpstr>Sidetrack … How dim can an LED glow?</vt:lpstr>
      <vt:lpstr>Scintillation Proximity detectors</vt:lpstr>
      <vt:lpstr>Or find another solution</vt:lpstr>
      <vt:lpstr>Luminescence Reference Plate</vt:lpstr>
      <vt:lpstr>SPA Bead and LED spectra</vt:lpstr>
      <vt:lpstr>Dim LEDs</vt:lpstr>
      <vt:lpstr>Flashing lights</vt:lpstr>
      <vt:lpstr>So can a microcontroller </vt:lpstr>
      <vt:lpstr>A Basic Stamp Code Generator</vt:lpstr>
      <vt:lpstr>What did we learn?</vt:lpstr>
      <vt:lpstr>PowerPoint Presentation</vt:lpstr>
      <vt:lpstr>Electronics Review</vt:lpstr>
      <vt:lpstr>Review</vt:lpstr>
      <vt:lpstr>Review</vt:lpstr>
      <vt:lpstr>Review</vt:lpstr>
      <vt:lpstr>Metacognating</vt:lpstr>
    </vt:vector>
  </TitlesOfParts>
  <Company>brian rasnow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 DC Circuits</dc:title>
  <dc:creator>brian rasnow</dc:creator>
  <cp:lastModifiedBy>Rasnow, Brian K.</cp:lastModifiedBy>
  <cp:revision>165</cp:revision>
  <cp:lastPrinted>2019-01-30T22:34:25Z</cp:lastPrinted>
  <dcterms:created xsi:type="dcterms:W3CDTF">2012-01-30T17:41:13Z</dcterms:created>
  <dcterms:modified xsi:type="dcterms:W3CDTF">2022-09-01T17:51:24Z</dcterms:modified>
</cp:coreProperties>
</file>